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68" r:id="rId2"/>
    <p:sldMasterId id="2147483681" r:id="rId3"/>
  </p:sldMasterIdLst>
  <p:notesMasterIdLst>
    <p:notesMasterId r:id="rId27"/>
  </p:notesMasterIdLst>
  <p:sldIdLst>
    <p:sldId id="319" r:id="rId4"/>
    <p:sldId id="317" r:id="rId5"/>
    <p:sldId id="323" r:id="rId6"/>
    <p:sldId id="372" r:id="rId7"/>
    <p:sldId id="371" r:id="rId8"/>
    <p:sldId id="370" r:id="rId9"/>
    <p:sldId id="369" r:id="rId10"/>
    <p:sldId id="368" r:id="rId11"/>
    <p:sldId id="367" r:id="rId12"/>
    <p:sldId id="366" r:id="rId13"/>
    <p:sldId id="365" r:id="rId14"/>
    <p:sldId id="354" r:id="rId15"/>
    <p:sldId id="364" r:id="rId16"/>
    <p:sldId id="363" r:id="rId17"/>
    <p:sldId id="360" r:id="rId18"/>
    <p:sldId id="362" r:id="rId19"/>
    <p:sldId id="361" r:id="rId20"/>
    <p:sldId id="359" r:id="rId21"/>
    <p:sldId id="358" r:id="rId22"/>
    <p:sldId id="357" r:id="rId23"/>
    <p:sldId id="373" r:id="rId24"/>
    <p:sldId id="356" r:id="rId25"/>
    <p:sldId id="3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5A"/>
    <a:srgbClr val="AC0102"/>
    <a:srgbClr val="00C9C4"/>
    <a:srgbClr val="009999"/>
    <a:srgbClr val="7BCBA1"/>
    <a:srgbClr val="007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82" autoAdjust="0"/>
    <p:restoredTop sz="94660"/>
  </p:normalViewPr>
  <p:slideViewPr>
    <p:cSldViewPr snapToGrid="0">
      <p:cViewPr varScale="1">
        <p:scale>
          <a:sx n="104" d="100"/>
          <a:sy n="104" d="100"/>
        </p:scale>
        <p:origin x="-111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file:////Users\chiennguyen\Documents\workspaces\LuanVan\bao%20khoa%20hoc\Book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chiennguyen\Documents\workspaces\LuanVan\bao%20khoa%20hoc\Book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chiennguyen\Documents\workspaces\LuanVan\bao%20khoa%20hoc\Book1.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chiennguyen\Documents\workspaces\LuanVan\bao%20khoa%20hoc\Book1.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chiennguyen\Documents\workspaces\LuanVan\bao%20khoa%20hoc\Book1.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chiennguyen\Documents\workspaces\LuanVan\bao%20khoa%20hoc\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Weighted accuracy</a:t>
            </a:r>
          </a:p>
        </c:rich>
      </c:tx>
      <c:layout>
        <c:manualLayout>
          <c:xMode val="edge"/>
          <c:yMode val="edge"/>
          <c:x val="0.33345027416127437"/>
          <c:y val="0.1848070402964335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2.8833883388338834E-2"/>
          <c:y val="0.23004118592431166"/>
          <c:w val="0.95335464255086921"/>
          <c:h val="0.62598240973071728"/>
        </c:manualLayout>
      </c:layout>
      <c:barChart>
        <c:barDir val="col"/>
        <c:grouping val="clustered"/>
        <c:varyColors val="0"/>
        <c:ser>
          <c:idx val="0"/>
          <c:order val="0"/>
          <c:tx>
            <c:strRef>
              <c:f>RandomForest!$C$15</c:f>
              <c:strCache>
                <c:ptCount val="1"/>
                <c:pt idx="0">
                  <c:v>SVM</c:v>
                </c:pt>
              </c:strCache>
            </c:strRef>
          </c:tx>
          <c:spPr>
            <a:solidFill>
              <a:schemeClr val="accent1"/>
            </a:solidFill>
            <a:ln>
              <a:noFill/>
            </a:ln>
            <a:effectLst/>
          </c:spPr>
          <c:invertIfNegative val="0"/>
          <c:cat>
            <c:strRef>
              <c:f>RandomForest!$D$14:$K$14</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RandomForest!$D$15:$K$15</c:f>
              <c:numCache>
                <c:formatCode>General</c:formatCode>
                <c:ptCount val="8"/>
                <c:pt idx="0">
                  <c:v>0.5</c:v>
                </c:pt>
                <c:pt idx="1">
                  <c:v>0.5</c:v>
                </c:pt>
                <c:pt idx="2">
                  <c:v>0.63249999999999995</c:v>
                </c:pt>
                <c:pt idx="3">
                  <c:v>0.6351</c:v>
                </c:pt>
                <c:pt idx="4">
                  <c:v>0.63900000000000001</c:v>
                </c:pt>
                <c:pt idx="5">
                  <c:v>0.66459999999999997</c:v>
                </c:pt>
                <c:pt idx="6">
                  <c:v>0.63280000000000003</c:v>
                </c:pt>
                <c:pt idx="7">
                  <c:v>0.58650000000000002</c:v>
                </c:pt>
              </c:numCache>
            </c:numRef>
          </c:val>
          <c:extLst>
            <c:ext xmlns:c16="http://schemas.microsoft.com/office/drawing/2014/chart" uri="{C3380CC4-5D6E-409C-BE32-E72D297353CC}">
              <c16:uniqueId val="{00000000-A427-454E-A31E-B6C878CFAA5D}"/>
            </c:ext>
          </c:extLst>
        </c:ser>
        <c:ser>
          <c:idx val="1"/>
          <c:order val="1"/>
          <c:tx>
            <c:strRef>
              <c:f>RandomForest!$C$16</c:f>
              <c:strCache>
                <c:ptCount val="1"/>
                <c:pt idx="0">
                  <c:v>Linear</c:v>
                </c:pt>
              </c:strCache>
            </c:strRef>
          </c:tx>
          <c:spPr>
            <a:solidFill>
              <a:schemeClr val="accent2"/>
            </a:solidFill>
            <a:ln>
              <a:noFill/>
            </a:ln>
            <a:effectLst/>
          </c:spPr>
          <c:invertIfNegative val="0"/>
          <c:cat>
            <c:strRef>
              <c:f>RandomForest!$D$14:$K$14</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RandomForest!$D$16:$K$16</c:f>
              <c:numCache>
                <c:formatCode>General</c:formatCode>
                <c:ptCount val="8"/>
                <c:pt idx="0">
                  <c:v>0.5</c:v>
                </c:pt>
                <c:pt idx="1">
                  <c:v>0.5</c:v>
                </c:pt>
                <c:pt idx="2">
                  <c:v>0.41839999999999999</c:v>
                </c:pt>
                <c:pt idx="3">
                  <c:v>0.4148</c:v>
                </c:pt>
                <c:pt idx="4">
                  <c:v>0.40300000000000002</c:v>
                </c:pt>
                <c:pt idx="5">
                  <c:v>0.40079999999999999</c:v>
                </c:pt>
                <c:pt idx="6">
                  <c:v>0.40239999999999998</c:v>
                </c:pt>
                <c:pt idx="7">
                  <c:v>0.51149999999999995</c:v>
                </c:pt>
              </c:numCache>
            </c:numRef>
          </c:val>
          <c:extLst>
            <c:ext xmlns:c16="http://schemas.microsoft.com/office/drawing/2014/chart" uri="{C3380CC4-5D6E-409C-BE32-E72D297353CC}">
              <c16:uniqueId val="{00000001-A427-454E-A31E-B6C878CFAA5D}"/>
            </c:ext>
          </c:extLst>
        </c:ser>
        <c:ser>
          <c:idx val="2"/>
          <c:order val="2"/>
          <c:tx>
            <c:strRef>
              <c:f>RandomForest!$C$17</c:f>
              <c:strCache>
                <c:ptCount val="1"/>
                <c:pt idx="0">
                  <c:v>LR</c:v>
                </c:pt>
              </c:strCache>
            </c:strRef>
          </c:tx>
          <c:spPr>
            <a:solidFill>
              <a:schemeClr val="accent3"/>
            </a:solidFill>
            <a:ln>
              <a:noFill/>
            </a:ln>
            <a:effectLst/>
          </c:spPr>
          <c:invertIfNegative val="0"/>
          <c:cat>
            <c:strRef>
              <c:f>RandomForest!$D$14:$K$14</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RandomForest!$D$17:$K$17</c:f>
              <c:numCache>
                <c:formatCode>General</c:formatCode>
                <c:ptCount val="8"/>
                <c:pt idx="0">
                  <c:v>0.5</c:v>
                </c:pt>
                <c:pt idx="1">
                  <c:v>0.5</c:v>
                </c:pt>
                <c:pt idx="2">
                  <c:v>0.55259999999999998</c:v>
                </c:pt>
                <c:pt idx="3">
                  <c:v>0.55230000000000001</c:v>
                </c:pt>
                <c:pt idx="4">
                  <c:v>0.52610000000000001</c:v>
                </c:pt>
                <c:pt idx="5">
                  <c:v>0.53990000000000005</c:v>
                </c:pt>
                <c:pt idx="6">
                  <c:v>0.53700000000000003</c:v>
                </c:pt>
                <c:pt idx="7">
                  <c:v>0.51919999999999999</c:v>
                </c:pt>
              </c:numCache>
            </c:numRef>
          </c:val>
          <c:extLst>
            <c:ext xmlns:c16="http://schemas.microsoft.com/office/drawing/2014/chart" uri="{C3380CC4-5D6E-409C-BE32-E72D297353CC}">
              <c16:uniqueId val="{00000002-A427-454E-A31E-B6C878CFAA5D}"/>
            </c:ext>
          </c:extLst>
        </c:ser>
        <c:ser>
          <c:idx val="3"/>
          <c:order val="3"/>
          <c:tx>
            <c:strRef>
              <c:f>RandomForest!$C$18</c:f>
              <c:strCache>
                <c:ptCount val="1"/>
                <c:pt idx="0">
                  <c:v>RF</c:v>
                </c:pt>
              </c:strCache>
            </c:strRef>
          </c:tx>
          <c:spPr>
            <a:solidFill>
              <a:schemeClr val="accent4"/>
            </a:solidFill>
            <a:ln>
              <a:noFill/>
            </a:ln>
            <a:effectLst/>
          </c:spPr>
          <c:invertIfNegative val="0"/>
          <c:cat>
            <c:strRef>
              <c:f>RandomForest!$D$14:$K$14</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RandomForest!$D$18:$K$18</c:f>
              <c:numCache>
                <c:formatCode>0.0000</c:formatCode>
                <c:ptCount val="8"/>
                <c:pt idx="0">
                  <c:v>0.5</c:v>
                </c:pt>
                <c:pt idx="1">
                  <c:v>0.5</c:v>
                </c:pt>
                <c:pt idx="2">
                  <c:v>0.66700000000000004</c:v>
                </c:pt>
                <c:pt idx="3">
                  <c:v>0.65229999999999999</c:v>
                </c:pt>
                <c:pt idx="4">
                  <c:v>0.52739999999999998</c:v>
                </c:pt>
                <c:pt idx="5">
                  <c:v>0.51319999999999999</c:v>
                </c:pt>
                <c:pt idx="6">
                  <c:v>0.65039999999999998</c:v>
                </c:pt>
                <c:pt idx="7">
                  <c:v>0.55579999999999996</c:v>
                </c:pt>
              </c:numCache>
            </c:numRef>
          </c:val>
          <c:extLst>
            <c:ext xmlns:c16="http://schemas.microsoft.com/office/drawing/2014/chart" uri="{C3380CC4-5D6E-409C-BE32-E72D297353CC}">
              <c16:uniqueId val="{00000003-A427-454E-A31E-B6C878CFAA5D}"/>
            </c:ext>
          </c:extLst>
        </c:ser>
        <c:dLbls>
          <c:showLegendKey val="0"/>
          <c:showVal val="0"/>
          <c:showCatName val="0"/>
          <c:showSerName val="0"/>
          <c:showPercent val="0"/>
          <c:showBubbleSize val="0"/>
        </c:dLbls>
        <c:gapWidth val="219"/>
        <c:overlap val="-27"/>
        <c:axId val="1664331072"/>
        <c:axId val="1664328896"/>
      </c:barChart>
      <c:catAx>
        <c:axId val="166433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VN"/>
          </a:p>
        </c:txPr>
        <c:crossAx val="1664328896"/>
        <c:crosses val="autoZero"/>
        <c:auto val="1"/>
        <c:lblAlgn val="ctr"/>
        <c:lblOffset val="100"/>
        <c:noMultiLvlLbl val="0"/>
      </c:catAx>
      <c:valAx>
        <c:axId val="16643288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664331072"/>
        <c:crosses val="autoZero"/>
        <c:crossBetween val="between"/>
      </c:valAx>
      <c:spPr>
        <a:noFill/>
        <a:ln>
          <a:noFill/>
        </a:ln>
        <a:effectLst/>
      </c:spPr>
    </c:plotArea>
    <c:legend>
      <c:legendPos val="tr"/>
      <c:layout>
        <c:manualLayout>
          <c:xMode val="edge"/>
          <c:yMode val="edge"/>
          <c:x val="0.87327763485009902"/>
          <c:y val="2.7826659946288742E-3"/>
          <c:w val="9.3719064819867817E-2"/>
          <c:h val="0.381537802811134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F-score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6.410416666666667E-2"/>
          <c:y val="0.20234997684113015"/>
          <c:w val="0.79799868766404203"/>
          <c:h val="0.59668093253049237"/>
        </c:manualLayout>
      </c:layout>
      <c:barChart>
        <c:barDir val="col"/>
        <c:grouping val="clustered"/>
        <c:varyColors val="0"/>
        <c:ser>
          <c:idx val="0"/>
          <c:order val="0"/>
          <c:tx>
            <c:strRef>
              <c:f>RandomForest!$C$23</c:f>
              <c:strCache>
                <c:ptCount val="1"/>
                <c:pt idx="0">
                  <c:v>SVM</c:v>
                </c:pt>
              </c:strCache>
            </c:strRef>
          </c:tx>
          <c:spPr>
            <a:solidFill>
              <a:schemeClr val="accent1"/>
            </a:solidFill>
            <a:ln>
              <a:noFill/>
            </a:ln>
            <a:effectLst/>
          </c:spPr>
          <c:invertIfNegative val="0"/>
          <c:cat>
            <c:strRef>
              <c:f>RandomForest!$D$22:$K$22</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RandomForest!$D$23:$K$23</c:f>
              <c:numCache>
                <c:formatCode>General</c:formatCode>
                <c:ptCount val="8"/>
                <c:pt idx="0">
                  <c:v>0</c:v>
                </c:pt>
                <c:pt idx="1">
                  <c:v>0</c:v>
                </c:pt>
                <c:pt idx="2">
                  <c:v>5.0700000000000002E-2</c:v>
                </c:pt>
                <c:pt idx="3">
                  <c:v>5.1499999999999997E-2</c:v>
                </c:pt>
                <c:pt idx="4">
                  <c:v>5.45E-2</c:v>
                </c:pt>
                <c:pt idx="5">
                  <c:v>5.8700000000000002E-2</c:v>
                </c:pt>
                <c:pt idx="6">
                  <c:v>5.0799999999999998E-2</c:v>
                </c:pt>
                <c:pt idx="7">
                  <c:v>6.8699999999999997E-2</c:v>
                </c:pt>
              </c:numCache>
            </c:numRef>
          </c:val>
          <c:extLst>
            <c:ext xmlns:c16="http://schemas.microsoft.com/office/drawing/2014/chart" uri="{C3380CC4-5D6E-409C-BE32-E72D297353CC}">
              <c16:uniqueId val="{00000000-938B-D544-8C99-2C2E3903DA0C}"/>
            </c:ext>
          </c:extLst>
        </c:ser>
        <c:ser>
          <c:idx val="1"/>
          <c:order val="1"/>
          <c:tx>
            <c:strRef>
              <c:f>RandomForest!$C$24</c:f>
              <c:strCache>
                <c:ptCount val="1"/>
                <c:pt idx="0">
                  <c:v>Linear</c:v>
                </c:pt>
              </c:strCache>
            </c:strRef>
          </c:tx>
          <c:spPr>
            <a:solidFill>
              <a:schemeClr val="accent2"/>
            </a:solidFill>
            <a:ln>
              <a:noFill/>
            </a:ln>
            <a:effectLst/>
          </c:spPr>
          <c:invertIfNegative val="0"/>
          <c:cat>
            <c:strRef>
              <c:f>RandomForest!$D$22:$K$22</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RandomForest!$D$24:$K$24</c:f>
              <c:numCache>
                <c:formatCode>General</c:formatCode>
                <c:ptCount val="8"/>
                <c:pt idx="0">
                  <c:v>0</c:v>
                </c:pt>
                <c:pt idx="1">
                  <c:v>0</c:v>
                </c:pt>
                <c:pt idx="2">
                  <c:v>1.78E-2</c:v>
                </c:pt>
                <c:pt idx="3">
                  <c:v>1.7510000000000001E-2</c:v>
                </c:pt>
                <c:pt idx="4">
                  <c:v>1.5699999999999999E-2</c:v>
                </c:pt>
                <c:pt idx="5">
                  <c:v>1.5599999999999999E-2</c:v>
                </c:pt>
                <c:pt idx="6">
                  <c:v>1.5699999999999999E-2</c:v>
                </c:pt>
                <c:pt idx="7">
                  <c:v>3.5099999999999999E-2</c:v>
                </c:pt>
              </c:numCache>
            </c:numRef>
          </c:val>
          <c:extLst>
            <c:ext xmlns:c16="http://schemas.microsoft.com/office/drawing/2014/chart" uri="{C3380CC4-5D6E-409C-BE32-E72D297353CC}">
              <c16:uniqueId val="{00000001-938B-D544-8C99-2C2E3903DA0C}"/>
            </c:ext>
          </c:extLst>
        </c:ser>
        <c:ser>
          <c:idx val="2"/>
          <c:order val="2"/>
          <c:tx>
            <c:strRef>
              <c:f>RandomForest!$C$25</c:f>
              <c:strCache>
                <c:ptCount val="1"/>
                <c:pt idx="0">
                  <c:v>LR</c:v>
                </c:pt>
              </c:strCache>
            </c:strRef>
          </c:tx>
          <c:spPr>
            <a:solidFill>
              <a:schemeClr val="accent3"/>
            </a:solidFill>
            <a:ln>
              <a:noFill/>
            </a:ln>
            <a:effectLst/>
          </c:spPr>
          <c:invertIfNegative val="0"/>
          <c:cat>
            <c:strRef>
              <c:f>RandomForest!$D$22:$K$22</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RandomForest!$D$25:$K$25</c:f>
              <c:numCache>
                <c:formatCode>General</c:formatCode>
                <c:ptCount val="8"/>
                <c:pt idx="0">
                  <c:v>0</c:v>
                </c:pt>
                <c:pt idx="1">
                  <c:v>0</c:v>
                </c:pt>
                <c:pt idx="2">
                  <c:v>3.5499999999999997E-2</c:v>
                </c:pt>
                <c:pt idx="3">
                  <c:v>3.5499999999999997E-2</c:v>
                </c:pt>
                <c:pt idx="4">
                  <c:v>3.2399999999999998E-2</c:v>
                </c:pt>
                <c:pt idx="5">
                  <c:v>3.4000000000000002E-2</c:v>
                </c:pt>
                <c:pt idx="6">
                  <c:v>3.3700000000000001E-2</c:v>
                </c:pt>
                <c:pt idx="7">
                  <c:v>3.5099999999999999E-2</c:v>
                </c:pt>
              </c:numCache>
            </c:numRef>
          </c:val>
          <c:extLst>
            <c:ext xmlns:c16="http://schemas.microsoft.com/office/drawing/2014/chart" uri="{C3380CC4-5D6E-409C-BE32-E72D297353CC}">
              <c16:uniqueId val="{00000002-938B-D544-8C99-2C2E3903DA0C}"/>
            </c:ext>
          </c:extLst>
        </c:ser>
        <c:ser>
          <c:idx val="3"/>
          <c:order val="3"/>
          <c:tx>
            <c:strRef>
              <c:f>RandomForest!$C$26</c:f>
              <c:strCache>
                <c:ptCount val="1"/>
                <c:pt idx="0">
                  <c:v>RF</c:v>
                </c:pt>
              </c:strCache>
            </c:strRef>
          </c:tx>
          <c:spPr>
            <a:solidFill>
              <a:schemeClr val="accent4"/>
            </a:solidFill>
            <a:ln>
              <a:noFill/>
            </a:ln>
            <a:effectLst/>
          </c:spPr>
          <c:invertIfNegative val="0"/>
          <c:cat>
            <c:strRef>
              <c:f>RandomForest!$D$22:$K$22</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RandomForest!$D$26:$K$26</c:f>
              <c:numCache>
                <c:formatCode>0.0000</c:formatCode>
                <c:ptCount val="8"/>
                <c:pt idx="0">
                  <c:v>0</c:v>
                </c:pt>
                <c:pt idx="1">
                  <c:v>0</c:v>
                </c:pt>
                <c:pt idx="2">
                  <c:v>0.1032</c:v>
                </c:pt>
                <c:pt idx="3">
                  <c:v>9.5799999999999996E-2</c:v>
                </c:pt>
                <c:pt idx="4">
                  <c:v>0.1</c:v>
                </c:pt>
                <c:pt idx="5">
                  <c:v>0.05</c:v>
                </c:pt>
                <c:pt idx="6">
                  <c:v>9.3200000000000005E-2</c:v>
                </c:pt>
                <c:pt idx="7">
                  <c:v>9.5200000000000007E-2</c:v>
                </c:pt>
              </c:numCache>
            </c:numRef>
          </c:val>
          <c:extLst>
            <c:ext xmlns:c16="http://schemas.microsoft.com/office/drawing/2014/chart" uri="{C3380CC4-5D6E-409C-BE32-E72D297353CC}">
              <c16:uniqueId val="{00000003-938B-D544-8C99-2C2E3903DA0C}"/>
            </c:ext>
          </c:extLst>
        </c:ser>
        <c:dLbls>
          <c:showLegendKey val="0"/>
          <c:showVal val="0"/>
          <c:showCatName val="0"/>
          <c:showSerName val="0"/>
          <c:showPercent val="0"/>
          <c:showBubbleSize val="0"/>
        </c:dLbls>
        <c:gapWidth val="219"/>
        <c:overlap val="-27"/>
        <c:axId val="1664333248"/>
        <c:axId val="1664331616"/>
      </c:barChart>
      <c:catAx>
        <c:axId val="166433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VN"/>
          </a:p>
        </c:txPr>
        <c:crossAx val="1664331616"/>
        <c:crosses val="autoZero"/>
        <c:auto val="1"/>
        <c:lblAlgn val="ctr"/>
        <c:lblOffset val="100"/>
        <c:noMultiLvlLbl val="0"/>
      </c:catAx>
      <c:valAx>
        <c:axId val="1664331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664333248"/>
        <c:crosses val="autoZero"/>
        <c:crossBetween val="between"/>
      </c:valAx>
      <c:spPr>
        <a:noFill/>
        <a:ln>
          <a:noFill/>
        </a:ln>
        <a:effectLst/>
      </c:spPr>
    </c:plotArea>
    <c:legend>
      <c:legendPos val="t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G-mean</a:t>
            </a:r>
          </a:p>
        </c:rich>
      </c:tx>
      <c:layout>
        <c:manualLayout>
          <c:xMode val="edge"/>
          <c:yMode val="edge"/>
          <c:x val="0.36955329239101831"/>
          <c:y val="4.863449476644660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5.5661199879469603E-2"/>
          <c:y val="0.11196805524516833"/>
          <c:w val="0.80377222697305828"/>
          <c:h val="0.61638386289047098"/>
        </c:manualLayout>
      </c:layout>
      <c:barChart>
        <c:barDir val="col"/>
        <c:grouping val="clustered"/>
        <c:varyColors val="0"/>
        <c:ser>
          <c:idx val="0"/>
          <c:order val="0"/>
          <c:tx>
            <c:strRef>
              <c:f>RandomForest!$C$31</c:f>
              <c:strCache>
                <c:ptCount val="1"/>
                <c:pt idx="0">
                  <c:v>SVM</c:v>
                </c:pt>
              </c:strCache>
            </c:strRef>
          </c:tx>
          <c:spPr>
            <a:solidFill>
              <a:schemeClr val="accent1"/>
            </a:solidFill>
            <a:ln>
              <a:noFill/>
            </a:ln>
            <a:effectLst/>
          </c:spPr>
          <c:invertIfNegative val="0"/>
          <c:cat>
            <c:strRef>
              <c:f>RandomForest!$D$30:$K$30</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RandomForest!$D$31:$K$31</c:f>
              <c:numCache>
                <c:formatCode>General</c:formatCode>
                <c:ptCount val="8"/>
                <c:pt idx="0">
                  <c:v>0</c:v>
                </c:pt>
                <c:pt idx="1">
                  <c:v>0</c:v>
                </c:pt>
                <c:pt idx="2">
                  <c:v>0.16200000000000001</c:v>
                </c:pt>
                <c:pt idx="3">
                  <c:v>0.16320000000000001</c:v>
                </c:pt>
                <c:pt idx="4">
                  <c:v>0.16830000000000001</c:v>
                </c:pt>
                <c:pt idx="5">
                  <c:v>0.17480000000000001</c:v>
                </c:pt>
                <c:pt idx="6">
                  <c:v>0.16209999999999999</c:v>
                </c:pt>
                <c:pt idx="7">
                  <c:v>0.1968</c:v>
                </c:pt>
              </c:numCache>
            </c:numRef>
          </c:val>
          <c:extLst>
            <c:ext xmlns:c16="http://schemas.microsoft.com/office/drawing/2014/chart" uri="{C3380CC4-5D6E-409C-BE32-E72D297353CC}">
              <c16:uniqueId val="{00000000-EF32-1F43-A6F1-8C98CE86B516}"/>
            </c:ext>
          </c:extLst>
        </c:ser>
        <c:ser>
          <c:idx val="1"/>
          <c:order val="1"/>
          <c:tx>
            <c:strRef>
              <c:f>RandomForest!$C$32</c:f>
              <c:strCache>
                <c:ptCount val="1"/>
                <c:pt idx="0">
                  <c:v>Linear</c:v>
                </c:pt>
              </c:strCache>
            </c:strRef>
          </c:tx>
          <c:spPr>
            <a:solidFill>
              <a:schemeClr val="accent2"/>
            </a:solidFill>
            <a:ln>
              <a:noFill/>
            </a:ln>
            <a:effectLst/>
          </c:spPr>
          <c:invertIfNegative val="0"/>
          <c:cat>
            <c:strRef>
              <c:f>RandomForest!$D$30:$K$30</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RandomForest!$D$32:$K$32</c:f>
              <c:numCache>
                <c:formatCode>General</c:formatCode>
                <c:ptCount val="8"/>
                <c:pt idx="0">
                  <c:v>0</c:v>
                </c:pt>
                <c:pt idx="1">
                  <c:v>0</c:v>
                </c:pt>
                <c:pt idx="2">
                  <c:v>9.5100000000000004E-2</c:v>
                </c:pt>
                <c:pt idx="3">
                  <c:v>9.4299999999999995E-2</c:v>
                </c:pt>
                <c:pt idx="4">
                  <c:v>8.9399999999999993E-2</c:v>
                </c:pt>
                <c:pt idx="5">
                  <c:v>8.8900000000000007E-2</c:v>
                </c:pt>
                <c:pt idx="6">
                  <c:v>8.9300000000000004E-2</c:v>
                </c:pt>
                <c:pt idx="7">
                  <c:v>0.15890000000000001</c:v>
                </c:pt>
              </c:numCache>
            </c:numRef>
          </c:val>
          <c:extLst>
            <c:ext xmlns:c16="http://schemas.microsoft.com/office/drawing/2014/chart" uri="{C3380CC4-5D6E-409C-BE32-E72D297353CC}">
              <c16:uniqueId val="{00000001-EF32-1F43-A6F1-8C98CE86B516}"/>
            </c:ext>
          </c:extLst>
        </c:ser>
        <c:ser>
          <c:idx val="2"/>
          <c:order val="2"/>
          <c:tx>
            <c:strRef>
              <c:f>RandomForest!$C$33</c:f>
              <c:strCache>
                <c:ptCount val="1"/>
                <c:pt idx="0">
                  <c:v>LR</c:v>
                </c:pt>
              </c:strCache>
            </c:strRef>
          </c:tx>
          <c:spPr>
            <a:solidFill>
              <a:schemeClr val="accent3"/>
            </a:solidFill>
            <a:ln>
              <a:noFill/>
            </a:ln>
            <a:effectLst/>
          </c:spPr>
          <c:invertIfNegative val="0"/>
          <c:cat>
            <c:strRef>
              <c:f>RandomForest!$D$30:$K$30</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RandomForest!$D$33:$K$33</c:f>
              <c:numCache>
                <c:formatCode>General</c:formatCode>
                <c:ptCount val="8"/>
                <c:pt idx="0">
                  <c:v>0</c:v>
                </c:pt>
                <c:pt idx="1">
                  <c:v>0</c:v>
                </c:pt>
                <c:pt idx="2">
                  <c:v>0.1343</c:v>
                </c:pt>
                <c:pt idx="3">
                  <c:v>0.1343</c:v>
                </c:pt>
                <c:pt idx="4">
                  <c:v>0.12839999999999999</c:v>
                </c:pt>
                <c:pt idx="5">
                  <c:v>0.13150000000000001</c:v>
                </c:pt>
                <c:pt idx="6">
                  <c:v>0.1308</c:v>
                </c:pt>
                <c:pt idx="7">
                  <c:v>0.13900000000000001</c:v>
                </c:pt>
              </c:numCache>
            </c:numRef>
          </c:val>
          <c:extLst>
            <c:ext xmlns:c16="http://schemas.microsoft.com/office/drawing/2014/chart" uri="{C3380CC4-5D6E-409C-BE32-E72D297353CC}">
              <c16:uniqueId val="{00000002-EF32-1F43-A6F1-8C98CE86B516}"/>
            </c:ext>
          </c:extLst>
        </c:ser>
        <c:ser>
          <c:idx val="3"/>
          <c:order val="3"/>
          <c:tx>
            <c:strRef>
              <c:f>RandomForest!$C$34</c:f>
              <c:strCache>
                <c:ptCount val="1"/>
                <c:pt idx="0">
                  <c:v>RF</c:v>
                </c:pt>
              </c:strCache>
            </c:strRef>
          </c:tx>
          <c:spPr>
            <a:solidFill>
              <a:schemeClr val="accent4"/>
            </a:solidFill>
            <a:ln>
              <a:noFill/>
            </a:ln>
            <a:effectLst/>
          </c:spPr>
          <c:invertIfNegative val="0"/>
          <c:cat>
            <c:strRef>
              <c:f>RandomForest!$D$30:$K$30</c:f>
              <c:strCache>
                <c:ptCount val="8"/>
                <c:pt idx="0">
                  <c:v>Original</c:v>
                </c:pt>
                <c:pt idx="1">
                  <c:v>T-Link</c:v>
                </c:pt>
                <c:pt idx="2">
                  <c:v>SMOTE</c:v>
                </c:pt>
                <c:pt idx="3">
                  <c:v>SMOTE/T-Link</c:v>
                </c:pt>
                <c:pt idx="4">
                  <c:v>Over-Sampling</c:v>
                </c:pt>
                <c:pt idx="5">
                  <c:v>Over/T-Link</c:v>
                </c:pt>
                <c:pt idx="6">
                  <c:v>ADASYN</c:v>
                </c:pt>
                <c:pt idx="7">
                  <c:v>SVMSMOTE</c:v>
                </c:pt>
              </c:strCache>
            </c:strRef>
          </c:cat>
          <c:val>
            <c:numRef>
              <c:f>RandomForest!$D$34:$K$34</c:f>
              <c:numCache>
                <c:formatCode>0.0000</c:formatCode>
                <c:ptCount val="8"/>
                <c:pt idx="0">
                  <c:v>0</c:v>
                </c:pt>
                <c:pt idx="1">
                  <c:v>0</c:v>
                </c:pt>
                <c:pt idx="2">
                  <c:v>0.2404</c:v>
                </c:pt>
                <c:pt idx="3">
                  <c:v>0.23150000000000001</c:v>
                </c:pt>
                <c:pt idx="4">
                  <c:v>0.70199999999999996</c:v>
                </c:pt>
                <c:pt idx="5">
                  <c:v>0.49630000000000002</c:v>
                </c:pt>
                <c:pt idx="6">
                  <c:v>0.22789999999999999</c:v>
                </c:pt>
                <c:pt idx="7">
                  <c:v>0.26740000000000003</c:v>
                </c:pt>
              </c:numCache>
            </c:numRef>
          </c:val>
          <c:extLst>
            <c:ext xmlns:c16="http://schemas.microsoft.com/office/drawing/2014/chart" uri="{C3380CC4-5D6E-409C-BE32-E72D297353CC}">
              <c16:uniqueId val="{00000003-EF32-1F43-A6F1-8C98CE86B516}"/>
            </c:ext>
          </c:extLst>
        </c:ser>
        <c:dLbls>
          <c:showLegendKey val="0"/>
          <c:showVal val="0"/>
          <c:showCatName val="0"/>
          <c:showSerName val="0"/>
          <c:showPercent val="0"/>
          <c:showBubbleSize val="0"/>
        </c:dLbls>
        <c:gapWidth val="219"/>
        <c:overlap val="-27"/>
        <c:axId val="1664335424"/>
        <c:axId val="1664332704"/>
      </c:barChart>
      <c:catAx>
        <c:axId val="1664335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VN"/>
          </a:p>
        </c:txPr>
        <c:crossAx val="1664332704"/>
        <c:crosses val="autoZero"/>
        <c:auto val="1"/>
        <c:lblAlgn val="ctr"/>
        <c:lblOffset val="100"/>
        <c:noMultiLvlLbl val="0"/>
      </c:catAx>
      <c:valAx>
        <c:axId val="166433270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664335424"/>
        <c:crosses val="autoZero"/>
        <c:crossBetween val="between"/>
        <c:majorUnit val="0.2"/>
      </c:valAx>
      <c:spPr>
        <a:noFill/>
        <a:ln>
          <a:noFill/>
        </a:ln>
        <a:effectLst/>
      </c:spPr>
    </c:plotArea>
    <c:legend>
      <c:legendPos val="t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Weighted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2.8602182986535791E-2"/>
          <c:y val="0.14087967114709737"/>
          <c:w val="0.8991659776772587"/>
          <c:h val="0.71378787329003235"/>
        </c:manualLayout>
      </c:layout>
      <c:barChart>
        <c:barDir val="col"/>
        <c:grouping val="clustered"/>
        <c:varyColors val="0"/>
        <c:ser>
          <c:idx val="0"/>
          <c:order val="0"/>
          <c:tx>
            <c:strRef>
              <c:f>Sheet1!$A$10</c:f>
              <c:strCache>
                <c:ptCount val="1"/>
                <c:pt idx="0">
                  <c:v>SVM</c:v>
                </c:pt>
              </c:strCache>
            </c:strRef>
          </c:tx>
          <c:spPr>
            <a:solidFill>
              <a:schemeClr val="accent1"/>
            </a:solidFill>
            <a:ln>
              <a:noFill/>
            </a:ln>
            <a:effectLst/>
          </c:spPr>
          <c:invertIfNegative val="0"/>
          <c:cat>
            <c:strRef>
              <c:f>Sheet1!$B$9:$I$9</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Sheet1!$B$10:$I$10</c:f>
              <c:numCache>
                <c:formatCode>General</c:formatCode>
                <c:ptCount val="8"/>
                <c:pt idx="0">
                  <c:v>0.5</c:v>
                </c:pt>
                <c:pt idx="1">
                  <c:v>0.5</c:v>
                </c:pt>
                <c:pt idx="2">
                  <c:v>0.57089999999999996</c:v>
                </c:pt>
                <c:pt idx="3">
                  <c:v>0.56830000000000003</c:v>
                </c:pt>
                <c:pt idx="4">
                  <c:v>0.60419999999999996</c:v>
                </c:pt>
                <c:pt idx="5">
                  <c:v>0.5746</c:v>
                </c:pt>
                <c:pt idx="6">
                  <c:v>0.52190000000000003</c:v>
                </c:pt>
                <c:pt idx="7">
                  <c:v>0.51070000000000004</c:v>
                </c:pt>
              </c:numCache>
            </c:numRef>
          </c:val>
          <c:extLst>
            <c:ext xmlns:c16="http://schemas.microsoft.com/office/drawing/2014/chart" uri="{C3380CC4-5D6E-409C-BE32-E72D297353CC}">
              <c16:uniqueId val="{00000000-7B48-7D4B-82E7-64589230AF22}"/>
            </c:ext>
          </c:extLst>
        </c:ser>
        <c:ser>
          <c:idx val="1"/>
          <c:order val="1"/>
          <c:tx>
            <c:strRef>
              <c:f>Sheet1!$A$11</c:f>
              <c:strCache>
                <c:ptCount val="1"/>
                <c:pt idx="0">
                  <c:v>Linear</c:v>
                </c:pt>
              </c:strCache>
            </c:strRef>
          </c:tx>
          <c:spPr>
            <a:solidFill>
              <a:schemeClr val="accent2"/>
            </a:solidFill>
            <a:ln>
              <a:noFill/>
            </a:ln>
            <a:effectLst/>
          </c:spPr>
          <c:invertIfNegative val="0"/>
          <c:cat>
            <c:strRef>
              <c:f>Sheet1!$B$9:$I$9</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Sheet1!$B$11:$I$11</c:f>
              <c:numCache>
                <c:formatCode>General</c:formatCode>
                <c:ptCount val="8"/>
                <c:pt idx="0">
                  <c:v>0.5</c:v>
                </c:pt>
                <c:pt idx="1">
                  <c:v>0.5</c:v>
                </c:pt>
                <c:pt idx="2">
                  <c:v>0.56940000000000002</c:v>
                </c:pt>
                <c:pt idx="3">
                  <c:v>0.57410000000000005</c:v>
                </c:pt>
                <c:pt idx="4">
                  <c:v>0.55200000000000005</c:v>
                </c:pt>
                <c:pt idx="5">
                  <c:v>0.59409999999999996</c:v>
                </c:pt>
                <c:pt idx="6">
                  <c:v>0.55879999999999996</c:v>
                </c:pt>
                <c:pt idx="7">
                  <c:v>0.46310000000000001</c:v>
                </c:pt>
              </c:numCache>
            </c:numRef>
          </c:val>
          <c:extLst>
            <c:ext xmlns:c16="http://schemas.microsoft.com/office/drawing/2014/chart" uri="{C3380CC4-5D6E-409C-BE32-E72D297353CC}">
              <c16:uniqueId val="{00000001-7B48-7D4B-82E7-64589230AF22}"/>
            </c:ext>
          </c:extLst>
        </c:ser>
        <c:ser>
          <c:idx val="2"/>
          <c:order val="2"/>
          <c:tx>
            <c:strRef>
              <c:f>Sheet1!$A$12</c:f>
              <c:strCache>
                <c:ptCount val="1"/>
                <c:pt idx="0">
                  <c:v>LR</c:v>
                </c:pt>
              </c:strCache>
            </c:strRef>
          </c:tx>
          <c:spPr>
            <a:solidFill>
              <a:schemeClr val="accent3"/>
            </a:solidFill>
            <a:ln>
              <a:noFill/>
            </a:ln>
            <a:effectLst/>
          </c:spPr>
          <c:invertIfNegative val="0"/>
          <c:cat>
            <c:strRef>
              <c:f>Sheet1!$B$9:$I$9</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Sheet1!$B$12:$I$12</c:f>
              <c:numCache>
                <c:formatCode>General</c:formatCode>
                <c:ptCount val="8"/>
                <c:pt idx="0">
                  <c:v>0.5</c:v>
                </c:pt>
                <c:pt idx="1">
                  <c:v>0.5</c:v>
                </c:pt>
                <c:pt idx="2">
                  <c:v>0.65739999999999998</c:v>
                </c:pt>
                <c:pt idx="3">
                  <c:v>0.65529999999999999</c:v>
                </c:pt>
                <c:pt idx="4">
                  <c:v>0.65959999999999996</c:v>
                </c:pt>
                <c:pt idx="5">
                  <c:v>0.67330000000000001</c:v>
                </c:pt>
                <c:pt idx="6">
                  <c:v>0.64900000000000002</c:v>
                </c:pt>
                <c:pt idx="7">
                  <c:v>0.45050000000000001</c:v>
                </c:pt>
              </c:numCache>
            </c:numRef>
          </c:val>
          <c:extLst>
            <c:ext xmlns:c16="http://schemas.microsoft.com/office/drawing/2014/chart" uri="{C3380CC4-5D6E-409C-BE32-E72D297353CC}">
              <c16:uniqueId val="{00000002-7B48-7D4B-82E7-64589230AF22}"/>
            </c:ext>
          </c:extLst>
        </c:ser>
        <c:ser>
          <c:idx val="3"/>
          <c:order val="3"/>
          <c:tx>
            <c:strRef>
              <c:f>Sheet1!$A$13</c:f>
              <c:strCache>
                <c:ptCount val="1"/>
                <c:pt idx="0">
                  <c:v>RF</c:v>
                </c:pt>
              </c:strCache>
            </c:strRef>
          </c:tx>
          <c:spPr>
            <a:solidFill>
              <a:schemeClr val="accent4"/>
            </a:solidFill>
            <a:ln>
              <a:noFill/>
            </a:ln>
            <a:effectLst/>
          </c:spPr>
          <c:invertIfNegative val="0"/>
          <c:cat>
            <c:strRef>
              <c:f>Sheet1!$B$9:$I$9</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Sheet1!$B$13:$I$13</c:f>
              <c:numCache>
                <c:formatCode>General</c:formatCode>
                <c:ptCount val="8"/>
                <c:pt idx="0">
                  <c:v>0.5</c:v>
                </c:pt>
                <c:pt idx="1">
                  <c:v>0.5</c:v>
                </c:pt>
                <c:pt idx="2">
                  <c:v>0.5655</c:v>
                </c:pt>
                <c:pt idx="3">
                  <c:v>0.6351</c:v>
                </c:pt>
                <c:pt idx="4">
                  <c:v>0.49890000000000001</c:v>
                </c:pt>
                <c:pt idx="5">
                  <c:v>0.5</c:v>
                </c:pt>
                <c:pt idx="6">
                  <c:v>0.56340000000000001</c:v>
                </c:pt>
                <c:pt idx="7">
                  <c:v>0.48470000000000002</c:v>
                </c:pt>
              </c:numCache>
            </c:numRef>
          </c:val>
          <c:extLst>
            <c:ext xmlns:c16="http://schemas.microsoft.com/office/drawing/2014/chart" uri="{C3380CC4-5D6E-409C-BE32-E72D297353CC}">
              <c16:uniqueId val="{00000003-7B48-7D4B-82E7-64589230AF22}"/>
            </c:ext>
          </c:extLst>
        </c:ser>
        <c:dLbls>
          <c:showLegendKey val="0"/>
          <c:showVal val="0"/>
          <c:showCatName val="0"/>
          <c:showSerName val="0"/>
          <c:showPercent val="0"/>
          <c:showBubbleSize val="0"/>
        </c:dLbls>
        <c:gapWidth val="219"/>
        <c:overlap val="-27"/>
        <c:axId val="1594872512"/>
        <c:axId val="1594877408"/>
      </c:barChart>
      <c:catAx>
        <c:axId val="159487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VN"/>
          </a:p>
        </c:txPr>
        <c:crossAx val="1594877408"/>
        <c:crosses val="autoZero"/>
        <c:auto val="1"/>
        <c:lblAlgn val="ctr"/>
        <c:lblOffset val="100"/>
        <c:noMultiLvlLbl val="0"/>
      </c:catAx>
      <c:valAx>
        <c:axId val="159487740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594872512"/>
        <c:crosses val="autoZero"/>
        <c:crossBetween val="between"/>
        <c:majorUnit val="0.2"/>
      </c:valAx>
      <c:spPr>
        <a:noFill/>
        <a:ln>
          <a:noFill/>
        </a:ln>
        <a:effectLst/>
      </c:spPr>
    </c:plotArea>
    <c:legend>
      <c:legendPos val="t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F-score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5.8639989339793482E-2"/>
          <c:y val="8.1174247336729968E-2"/>
          <c:w val="0.81521708466160747"/>
          <c:h val="0.63633422880963419"/>
        </c:manualLayout>
      </c:layout>
      <c:barChart>
        <c:barDir val="col"/>
        <c:grouping val="clustered"/>
        <c:varyColors val="0"/>
        <c:ser>
          <c:idx val="0"/>
          <c:order val="0"/>
          <c:tx>
            <c:strRef>
              <c:f>Sheet1!$A$18</c:f>
              <c:strCache>
                <c:ptCount val="1"/>
                <c:pt idx="0">
                  <c:v>SVM</c:v>
                </c:pt>
              </c:strCache>
            </c:strRef>
          </c:tx>
          <c:spPr>
            <a:solidFill>
              <a:schemeClr val="accent1"/>
            </a:solidFill>
            <a:ln>
              <a:noFill/>
            </a:ln>
            <a:effectLst/>
          </c:spPr>
          <c:invertIfNegative val="0"/>
          <c:cat>
            <c:strRef>
              <c:f>Sheet1!$B$17:$I$17</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Sheet1!$B$18:$I$18</c:f>
              <c:numCache>
                <c:formatCode>General</c:formatCode>
                <c:ptCount val="8"/>
                <c:pt idx="0">
                  <c:v>0</c:v>
                </c:pt>
                <c:pt idx="1">
                  <c:v>0</c:v>
                </c:pt>
                <c:pt idx="2">
                  <c:v>3.2000000000000001E-2</c:v>
                </c:pt>
                <c:pt idx="3">
                  <c:v>3.1600000000000003E-2</c:v>
                </c:pt>
                <c:pt idx="4">
                  <c:v>3.3599999999999998E-2</c:v>
                </c:pt>
                <c:pt idx="5">
                  <c:v>3.1300000000000001E-2</c:v>
                </c:pt>
                <c:pt idx="6">
                  <c:v>2.6599999999999999E-2</c:v>
                </c:pt>
                <c:pt idx="7">
                  <c:v>2.5899999999999999E-2</c:v>
                </c:pt>
              </c:numCache>
            </c:numRef>
          </c:val>
          <c:extLst>
            <c:ext xmlns:c16="http://schemas.microsoft.com/office/drawing/2014/chart" uri="{C3380CC4-5D6E-409C-BE32-E72D297353CC}">
              <c16:uniqueId val="{00000000-FECA-D446-B97C-E4B804206B27}"/>
            </c:ext>
          </c:extLst>
        </c:ser>
        <c:ser>
          <c:idx val="1"/>
          <c:order val="1"/>
          <c:tx>
            <c:strRef>
              <c:f>Sheet1!$A$19</c:f>
              <c:strCache>
                <c:ptCount val="1"/>
                <c:pt idx="0">
                  <c:v>Linear</c:v>
                </c:pt>
              </c:strCache>
            </c:strRef>
          </c:tx>
          <c:spPr>
            <a:solidFill>
              <a:schemeClr val="accent2"/>
            </a:solidFill>
            <a:ln>
              <a:noFill/>
            </a:ln>
            <a:effectLst/>
          </c:spPr>
          <c:invertIfNegative val="0"/>
          <c:cat>
            <c:strRef>
              <c:f>Sheet1!$B$17:$I$17</c:f>
              <c:strCache>
                <c:ptCount val="8"/>
                <c:pt idx="0">
                  <c:v>Original</c:v>
                </c:pt>
                <c:pt idx="1">
                  <c:v>T-Link</c:v>
                </c:pt>
                <c:pt idx="2">
                  <c:v>SMOTE</c:v>
                </c:pt>
                <c:pt idx="3">
                  <c:v>SMOTE/T-Link</c:v>
                </c:pt>
                <c:pt idx="4">
                  <c:v>Over-Sampling</c:v>
                </c:pt>
                <c:pt idx="5">
                  <c:v>Over/T-Link</c:v>
                </c:pt>
                <c:pt idx="6">
                  <c:v>ADASYN</c:v>
                </c:pt>
                <c:pt idx="7">
                  <c:v>SVMSMOTE</c:v>
                </c:pt>
              </c:strCache>
            </c:strRef>
          </c:cat>
          <c:val>
            <c:numRef>
              <c:f>Sheet1!$B$19:$I$19</c:f>
              <c:numCache>
                <c:formatCode>General</c:formatCode>
                <c:ptCount val="8"/>
                <c:pt idx="0">
                  <c:v>0</c:v>
                </c:pt>
                <c:pt idx="1">
                  <c:v>0</c:v>
                </c:pt>
                <c:pt idx="2">
                  <c:v>3.0700000000000002E-2</c:v>
                </c:pt>
                <c:pt idx="3">
                  <c:v>3.1300000000000001E-2</c:v>
                </c:pt>
                <c:pt idx="4">
                  <c:v>2.8899999999999999E-2</c:v>
                </c:pt>
                <c:pt idx="5">
                  <c:v>0.04</c:v>
                </c:pt>
                <c:pt idx="6">
                  <c:v>0.03</c:v>
                </c:pt>
                <c:pt idx="7">
                  <c:v>0</c:v>
                </c:pt>
              </c:numCache>
            </c:numRef>
          </c:val>
          <c:extLst>
            <c:ext xmlns:c16="http://schemas.microsoft.com/office/drawing/2014/chart" uri="{C3380CC4-5D6E-409C-BE32-E72D297353CC}">
              <c16:uniqueId val="{00000001-FECA-D446-B97C-E4B804206B27}"/>
            </c:ext>
          </c:extLst>
        </c:ser>
        <c:ser>
          <c:idx val="2"/>
          <c:order val="2"/>
          <c:tx>
            <c:strRef>
              <c:f>Sheet1!$A$20</c:f>
              <c:strCache>
                <c:ptCount val="1"/>
                <c:pt idx="0">
                  <c:v>LR</c:v>
                </c:pt>
              </c:strCache>
            </c:strRef>
          </c:tx>
          <c:spPr>
            <a:solidFill>
              <a:schemeClr val="accent3"/>
            </a:solidFill>
            <a:ln>
              <a:noFill/>
            </a:ln>
            <a:effectLst/>
          </c:spPr>
          <c:invertIfNegative val="0"/>
          <c:cat>
            <c:strRef>
              <c:f>Sheet1!$B$17:$I$17</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Sheet1!$B$20:$I$20</c:f>
              <c:numCache>
                <c:formatCode>General</c:formatCode>
                <c:ptCount val="8"/>
                <c:pt idx="0">
                  <c:v>0</c:v>
                </c:pt>
                <c:pt idx="1">
                  <c:v>0</c:v>
                </c:pt>
                <c:pt idx="2">
                  <c:v>3.8899999999999997E-2</c:v>
                </c:pt>
                <c:pt idx="3">
                  <c:v>3.8600000000000002E-2</c:v>
                </c:pt>
                <c:pt idx="4">
                  <c:v>3.73E-2</c:v>
                </c:pt>
                <c:pt idx="5">
                  <c:v>4.1300000000000003E-2</c:v>
                </c:pt>
                <c:pt idx="6">
                  <c:v>3.7699999999999997E-2</c:v>
                </c:pt>
                <c:pt idx="7">
                  <c:v>0</c:v>
                </c:pt>
              </c:numCache>
            </c:numRef>
          </c:val>
          <c:extLst>
            <c:ext xmlns:c16="http://schemas.microsoft.com/office/drawing/2014/chart" uri="{C3380CC4-5D6E-409C-BE32-E72D297353CC}">
              <c16:uniqueId val="{00000002-FECA-D446-B97C-E4B804206B27}"/>
            </c:ext>
          </c:extLst>
        </c:ser>
        <c:ser>
          <c:idx val="3"/>
          <c:order val="3"/>
          <c:tx>
            <c:strRef>
              <c:f>Sheet1!$A$21</c:f>
              <c:strCache>
                <c:ptCount val="1"/>
                <c:pt idx="0">
                  <c:v>RF</c:v>
                </c:pt>
              </c:strCache>
            </c:strRef>
          </c:tx>
          <c:spPr>
            <a:solidFill>
              <a:schemeClr val="accent4"/>
            </a:solidFill>
            <a:ln>
              <a:noFill/>
            </a:ln>
            <a:effectLst/>
          </c:spPr>
          <c:invertIfNegative val="0"/>
          <c:cat>
            <c:strRef>
              <c:f>Sheet1!$B$17:$I$17</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Sheet1!$B$21:$I$21</c:f>
              <c:numCache>
                <c:formatCode>General</c:formatCode>
                <c:ptCount val="8"/>
                <c:pt idx="0">
                  <c:v>0</c:v>
                </c:pt>
                <c:pt idx="1">
                  <c:v>0</c:v>
                </c:pt>
                <c:pt idx="2">
                  <c:v>4.6899999999999997E-2</c:v>
                </c:pt>
                <c:pt idx="3">
                  <c:v>5.1499999999999997E-2</c:v>
                </c:pt>
                <c:pt idx="4">
                  <c:v>0</c:v>
                </c:pt>
                <c:pt idx="5">
                  <c:v>0</c:v>
                </c:pt>
                <c:pt idx="6">
                  <c:v>4.5499999999999999E-2</c:v>
                </c:pt>
                <c:pt idx="7">
                  <c:v>0</c:v>
                </c:pt>
              </c:numCache>
            </c:numRef>
          </c:val>
          <c:extLst>
            <c:ext xmlns:c16="http://schemas.microsoft.com/office/drawing/2014/chart" uri="{C3380CC4-5D6E-409C-BE32-E72D297353CC}">
              <c16:uniqueId val="{00000003-FECA-D446-B97C-E4B804206B27}"/>
            </c:ext>
          </c:extLst>
        </c:ser>
        <c:dLbls>
          <c:showLegendKey val="0"/>
          <c:showVal val="0"/>
          <c:showCatName val="0"/>
          <c:showSerName val="0"/>
          <c:showPercent val="0"/>
          <c:showBubbleSize val="0"/>
        </c:dLbls>
        <c:gapWidth val="219"/>
        <c:overlap val="-27"/>
        <c:axId val="1594875232"/>
        <c:axId val="1594875776"/>
      </c:barChart>
      <c:catAx>
        <c:axId val="1594875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594875776"/>
        <c:crosses val="autoZero"/>
        <c:auto val="1"/>
        <c:lblAlgn val="ctr"/>
        <c:lblOffset val="100"/>
        <c:noMultiLvlLbl val="0"/>
      </c:catAx>
      <c:valAx>
        <c:axId val="15948757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594875232"/>
        <c:crosses val="autoZero"/>
        <c:crossBetween val="between"/>
      </c:valAx>
      <c:spPr>
        <a:noFill/>
        <a:ln>
          <a:noFill/>
        </a:ln>
        <a:effectLst/>
      </c:spPr>
    </c:plotArea>
    <c:legend>
      <c:legendPos val="t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i="0" dirty="0">
                <a:latin typeface="Times New Roman" panose="02020603050405020304" pitchFamily="18" charset="0"/>
                <a:cs typeface="Times New Roman" panose="02020603050405020304" pitchFamily="18" charset="0"/>
              </a:rPr>
              <a:t>G-mean</a:t>
            </a:r>
          </a:p>
          <a:p>
            <a:pPr>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manualLayout>
          <c:layoutTarget val="inner"/>
          <c:xMode val="edge"/>
          <c:yMode val="edge"/>
          <c:x val="8.0155914503420966E-2"/>
          <c:y val="0.10834731654636556"/>
          <c:w val="0.7474173557956989"/>
          <c:h val="0.59186627322873431"/>
        </c:manualLayout>
      </c:layout>
      <c:barChart>
        <c:barDir val="col"/>
        <c:grouping val="clustered"/>
        <c:varyColors val="0"/>
        <c:ser>
          <c:idx val="0"/>
          <c:order val="0"/>
          <c:tx>
            <c:strRef>
              <c:f>Sheet1!$A$26</c:f>
              <c:strCache>
                <c:ptCount val="1"/>
                <c:pt idx="0">
                  <c:v>SVM</c:v>
                </c:pt>
              </c:strCache>
            </c:strRef>
          </c:tx>
          <c:spPr>
            <a:solidFill>
              <a:schemeClr val="accent1"/>
            </a:solidFill>
            <a:ln>
              <a:noFill/>
            </a:ln>
            <a:effectLst/>
          </c:spPr>
          <c:invertIfNegative val="0"/>
          <c:cat>
            <c:strRef>
              <c:f>Sheet1!$B$25:$I$25</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Sheet1!$B$26:$I$26</c:f>
              <c:numCache>
                <c:formatCode>General</c:formatCode>
                <c:ptCount val="8"/>
                <c:pt idx="0">
                  <c:v>0</c:v>
                </c:pt>
                <c:pt idx="1">
                  <c:v>0</c:v>
                </c:pt>
                <c:pt idx="2">
                  <c:v>0.12759999999999999</c:v>
                </c:pt>
                <c:pt idx="3">
                  <c:v>0.12690000000000001</c:v>
                </c:pt>
                <c:pt idx="4">
                  <c:v>0.13070000000000001</c:v>
                </c:pt>
                <c:pt idx="5">
                  <c:v>0.12609999999999999</c:v>
                </c:pt>
                <c:pt idx="6">
                  <c:v>0.1162</c:v>
                </c:pt>
                <c:pt idx="7">
                  <c:v>0.11609999999999999</c:v>
                </c:pt>
              </c:numCache>
            </c:numRef>
          </c:val>
          <c:extLst>
            <c:ext xmlns:c16="http://schemas.microsoft.com/office/drawing/2014/chart" uri="{C3380CC4-5D6E-409C-BE32-E72D297353CC}">
              <c16:uniqueId val="{00000000-BB48-2C42-BA82-E6CC048565C9}"/>
            </c:ext>
          </c:extLst>
        </c:ser>
        <c:ser>
          <c:idx val="1"/>
          <c:order val="1"/>
          <c:tx>
            <c:strRef>
              <c:f>Sheet1!$A$27</c:f>
              <c:strCache>
                <c:ptCount val="1"/>
                <c:pt idx="0">
                  <c:v>Linear</c:v>
                </c:pt>
              </c:strCache>
            </c:strRef>
          </c:tx>
          <c:spPr>
            <a:solidFill>
              <a:schemeClr val="accent2"/>
            </a:solidFill>
            <a:ln>
              <a:noFill/>
            </a:ln>
            <a:effectLst/>
          </c:spPr>
          <c:invertIfNegative val="0"/>
          <c:cat>
            <c:strRef>
              <c:f>Sheet1!$B$25:$I$25</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Sheet1!$B$27:$I$27</c:f>
              <c:numCache>
                <c:formatCode>General</c:formatCode>
                <c:ptCount val="8"/>
                <c:pt idx="0">
                  <c:v>0</c:v>
                </c:pt>
                <c:pt idx="1">
                  <c:v>0</c:v>
                </c:pt>
                <c:pt idx="2">
                  <c:v>0.12479999999999999</c:v>
                </c:pt>
                <c:pt idx="3">
                  <c:v>0.126</c:v>
                </c:pt>
                <c:pt idx="4">
                  <c:v>0.12089999999999999</c:v>
                </c:pt>
                <c:pt idx="5">
                  <c:v>0.13109999999999999</c:v>
                </c:pt>
                <c:pt idx="6">
                  <c:v>0.12139999999999999</c:v>
                </c:pt>
                <c:pt idx="7">
                  <c:v>0</c:v>
                </c:pt>
              </c:numCache>
            </c:numRef>
          </c:val>
          <c:extLst>
            <c:ext xmlns:c16="http://schemas.microsoft.com/office/drawing/2014/chart" uri="{C3380CC4-5D6E-409C-BE32-E72D297353CC}">
              <c16:uniqueId val="{00000001-BB48-2C42-BA82-E6CC048565C9}"/>
            </c:ext>
          </c:extLst>
        </c:ser>
        <c:ser>
          <c:idx val="2"/>
          <c:order val="2"/>
          <c:tx>
            <c:strRef>
              <c:f>Sheet1!$A$28</c:f>
              <c:strCache>
                <c:ptCount val="1"/>
                <c:pt idx="0">
                  <c:v>LR</c:v>
                </c:pt>
              </c:strCache>
            </c:strRef>
          </c:tx>
          <c:spPr>
            <a:solidFill>
              <a:schemeClr val="accent3"/>
            </a:solidFill>
            <a:ln>
              <a:noFill/>
            </a:ln>
            <a:effectLst/>
          </c:spPr>
          <c:invertIfNegative val="0"/>
          <c:cat>
            <c:strRef>
              <c:f>Sheet1!$B$25:$I$25</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Sheet1!$B$28:$I$28</c:f>
              <c:numCache>
                <c:formatCode>General</c:formatCode>
                <c:ptCount val="8"/>
                <c:pt idx="0">
                  <c:v>0</c:v>
                </c:pt>
                <c:pt idx="1">
                  <c:v>0</c:v>
                </c:pt>
                <c:pt idx="2">
                  <c:v>0.14080000000000001</c:v>
                </c:pt>
                <c:pt idx="3">
                  <c:v>0.14030000000000001</c:v>
                </c:pt>
                <c:pt idx="4">
                  <c:v>0.13780000000000001</c:v>
                </c:pt>
                <c:pt idx="5">
                  <c:v>0.14530000000000001</c:v>
                </c:pt>
                <c:pt idx="6">
                  <c:v>0.1386</c:v>
                </c:pt>
                <c:pt idx="7">
                  <c:v>0</c:v>
                </c:pt>
              </c:numCache>
            </c:numRef>
          </c:val>
          <c:extLst>
            <c:ext xmlns:c16="http://schemas.microsoft.com/office/drawing/2014/chart" uri="{C3380CC4-5D6E-409C-BE32-E72D297353CC}">
              <c16:uniqueId val="{00000002-BB48-2C42-BA82-E6CC048565C9}"/>
            </c:ext>
          </c:extLst>
        </c:ser>
        <c:ser>
          <c:idx val="3"/>
          <c:order val="3"/>
          <c:tx>
            <c:strRef>
              <c:f>Sheet1!$A$29</c:f>
              <c:strCache>
                <c:ptCount val="1"/>
                <c:pt idx="0">
                  <c:v>RF</c:v>
                </c:pt>
              </c:strCache>
            </c:strRef>
          </c:tx>
          <c:spPr>
            <a:solidFill>
              <a:schemeClr val="accent4"/>
            </a:solidFill>
            <a:ln>
              <a:noFill/>
            </a:ln>
            <a:effectLst/>
          </c:spPr>
          <c:invertIfNegative val="0"/>
          <c:cat>
            <c:strRef>
              <c:f>Sheet1!$B$25:$I$25</c:f>
              <c:strCache>
                <c:ptCount val="8"/>
                <c:pt idx="0">
                  <c:v>Original</c:v>
                </c:pt>
                <c:pt idx="1">
                  <c:v>T-Link</c:v>
                </c:pt>
                <c:pt idx="2">
                  <c:v>SMOTE</c:v>
                </c:pt>
                <c:pt idx="3">
                  <c:v>SMOTE/T-Link</c:v>
                </c:pt>
                <c:pt idx="4">
                  <c:v>Over-Sampling</c:v>
                </c:pt>
                <c:pt idx="5">
                  <c:v>Over/T-Link</c:v>
                </c:pt>
                <c:pt idx="6">
                  <c:v>ADASYN</c:v>
                </c:pt>
                <c:pt idx="7">
                  <c:v>SVMSMOTE</c:v>
                </c:pt>
              </c:strCache>
            </c:strRef>
          </c:cat>
          <c:val>
            <c:numRef>
              <c:f>Sheet1!$B$29:$I$29</c:f>
              <c:numCache>
                <c:formatCode>General</c:formatCode>
                <c:ptCount val="8"/>
                <c:pt idx="0">
                  <c:v>0</c:v>
                </c:pt>
                <c:pt idx="1">
                  <c:v>0</c:v>
                </c:pt>
                <c:pt idx="2">
                  <c:v>0.16</c:v>
                </c:pt>
                <c:pt idx="3">
                  <c:v>0.16320000000000001</c:v>
                </c:pt>
                <c:pt idx="4">
                  <c:v>0</c:v>
                </c:pt>
                <c:pt idx="5">
                  <c:v>0</c:v>
                </c:pt>
                <c:pt idx="6">
                  <c:v>0.1573</c:v>
                </c:pt>
                <c:pt idx="7">
                  <c:v>0</c:v>
                </c:pt>
              </c:numCache>
            </c:numRef>
          </c:val>
          <c:extLst>
            <c:ext xmlns:c16="http://schemas.microsoft.com/office/drawing/2014/chart" uri="{C3380CC4-5D6E-409C-BE32-E72D297353CC}">
              <c16:uniqueId val="{00000003-BB48-2C42-BA82-E6CC048565C9}"/>
            </c:ext>
          </c:extLst>
        </c:ser>
        <c:dLbls>
          <c:showLegendKey val="0"/>
          <c:showVal val="0"/>
          <c:showCatName val="0"/>
          <c:showSerName val="0"/>
          <c:showPercent val="0"/>
          <c:showBubbleSize val="0"/>
        </c:dLbls>
        <c:gapWidth val="219"/>
        <c:overlap val="-27"/>
        <c:axId val="1667607056"/>
        <c:axId val="1667608688"/>
      </c:barChart>
      <c:catAx>
        <c:axId val="166760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667608688"/>
        <c:crosses val="autoZero"/>
        <c:auto val="1"/>
        <c:lblAlgn val="ctr"/>
        <c:lblOffset val="100"/>
        <c:noMultiLvlLbl val="0"/>
      </c:catAx>
      <c:valAx>
        <c:axId val="166760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VN"/>
          </a:p>
        </c:txPr>
        <c:crossAx val="1667607056"/>
        <c:crosses val="autoZero"/>
        <c:crossBetween val="between"/>
      </c:valAx>
      <c:spPr>
        <a:noFill/>
        <a:ln>
          <a:noFill/>
        </a:ln>
        <a:effectLst/>
      </c:spPr>
    </c:plotArea>
    <c:legend>
      <c:legendPos val="t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0.5132</cdr:x>
      <cdr:y>0.08553</cdr:y>
    </cdr:to>
    <cdr:sp macro="" textlink="">
      <cdr:nvSpPr>
        <cdr:cNvPr id="2" name="TextBox 16">
          <a:extLst xmlns:a="http://schemas.openxmlformats.org/drawingml/2006/main">
            <a:ext uri="{FF2B5EF4-FFF2-40B4-BE49-F238E27FC236}">
              <a16:creationId xmlns:a16="http://schemas.microsoft.com/office/drawing/2014/main" id="{EF752B7E-32A0-919E-C7F2-915959E4C4D5}"/>
            </a:ext>
          </a:extLst>
        </cdr:cNvPr>
        <cdr:cNvSpPr txBox="1"/>
      </cdr:nvSpPr>
      <cdr:spPr>
        <a:xfrm xmlns:a="http://schemas.openxmlformats.org/drawingml/2006/main">
          <a:off x="0" y="0"/>
          <a:ext cx="592455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r>
            <a:rPr lang="en-US" sz="2400"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GPS route data Ho Chi Minh City-Viet Nam</a:t>
          </a:r>
          <a:endParaRPr lang="en-VN" sz="2400"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6B867-2FF2-4419-B89E-5CD2B3C01007}"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E7D7-99AB-4F58-95DC-DA4C8704AA0A}" type="slidenum">
              <a:rPr lang="en-US" smtClean="0"/>
              <a:t>‹#›</a:t>
            </a:fld>
            <a:endParaRPr lang="en-US"/>
          </a:p>
        </p:txBody>
      </p:sp>
    </p:spTree>
    <p:extLst>
      <p:ext uri="{BB962C8B-B14F-4D97-AF65-F5344CB8AC3E}">
        <p14:creationId xmlns:p14="http://schemas.microsoft.com/office/powerpoint/2010/main" val="165954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98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2ECF4-6BEA-1733-5D16-7FA22E69A605}"/>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3" name="Footer Placeholder 2">
            <a:extLst>
              <a:ext uri="{FF2B5EF4-FFF2-40B4-BE49-F238E27FC236}">
                <a16:creationId xmlns:a16="http://schemas.microsoft.com/office/drawing/2014/main" id="{6DF4FBEB-6F0F-7197-4C15-FE18415DD8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6F5656-B3FA-D36E-7C24-88776439D1E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12824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39CA-24B0-45D2-A49A-E695DFC72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B5321A-946A-46B6-0690-070EC21712E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D608-C5AD-45B7-D09C-C17F093826E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2E822F-6C79-E3D0-9F70-B4840719FBE9}"/>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6" name="Footer Placeholder 5">
            <a:extLst>
              <a:ext uri="{FF2B5EF4-FFF2-40B4-BE49-F238E27FC236}">
                <a16:creationId xmlns:a16="http://schemas.microsoft.com/office/drawing/2014/main" id="{0214BBB3-E620-9EE0-F56A-8A0C561FC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8B6DC-E502-DA63-7754-FE58C9F0CDB5}"/>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27002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BB1B-7396-D805-D346-7CF38D87D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F0465-DD85-FC85-2C08-17A496198B68}"/>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EC6D183B-F3C4-47C9-0BCD-8D0491D989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FF1D-D0D3-53D1-01C8-0AE65162FD46}"/>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6" name="Footer Placeholder 5">
            <a:extLst>
              <a:ext uri="{FF2B5EF4-FFF2-40B4-BE49-F238E27FC236}">
                <a16:creationId xmlns:a16="http://schemas.microsoft.com/office/drawing/2014/main" id="{3FABAD71-80D7-A853-B33C-D09EB2652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8A625-1B72-6259-C730-5234B144D7BF}"/>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800572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2826-D2C2-D5B8-0737-B0E9F8821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6831D-30D6-DF31-6EFD-7D6AC5C74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B3498-A88A-5BA2-78C0-E2F0A4B66DAF}"/>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6DDCD1F9-B1AE-14CF-0E24-786BEFA04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73852-EA01-0780-5B88-0A7C0AB21F6D}"/>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361285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2D5CA7-0732-54D8-0F80-E5203F7EB8A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B84BD-5768-5468-A2D4-7F811EE0D2C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1D40A-15A0-BCB0-7184-7E65DF49BC1A}"/>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FCE7C7CA-14F3-92AC-D9E4-6AF5FCCD6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9CC39-3EAF-FA79-8767-B68189D9309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51856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61DE1E-39F4-44D9-AA24-A963F1B0862A}" type="datetimeFigureOut">
              <a:rPr lang="en-US" smtClean="0"/>
              <a:t>3/21/23</a:t>
            </a:fld>
            <a:endParaRPr lang="en-US"/>
          </a:p>
        </p:txBody>
      </p:sp>
    </p:spTree>
    <p:extLst>
      <p:ext uri="{BB962C8B-B14F-4D97-AF65-F5344CB8AC3E}">
        <p14:creationId xmlns:p14="http://schemas.microsoft.com/office/powerpoint/2010/main" val="227678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6470-4DD9-2EC8-DDD5-4E5D69EC0EF0}"/>
              </a:ext>
            </a:extLst>
          </p:cNvPr>
          <p:cNvSpPr>
            <a:spLocks noGrp="1"/>
          </p:cNvSpPr>
          <p:nvPr>
            <p:ph type="ctrTitle"/>
          </p:nvPr>
        </p:nvSpPr>
        <p:spPr>
          <a:xfrm>
            <a:off x="1524000" y="1224915"/>
            <a:ext cx="9144000" cy="2387600"/>
          </a:xfrm>
        </p:spPr>
        <p:txBody>
          <a:bodyPr anchor="b"/>
          <a:lstStyle>
            <a:lvl1pPr algn="ctr">
              <a:defRPr sz="6000">
                <a:solidFill>
                  <a:srgbClr val="005C5A"/>
                </a:solidFill>
              </a:defRPr>
            </a:lvl1pPr>
          </a:lstStyle>
          <a:p>
            <a:r>
              <a:rPr lang="en-US"/>
              <a:t>Click to edit Master title style</a:t>
            </a:r>
          </a:p>
        </p:txBody>
      </p:sp>
      <p:sp>
        <p:nvSpPr>
          <p:cNvPr id="3" name="Subtitle 2">
            <a:extLst>
              <a:ext uri="{FF2B5EF4-FFF2-40B4-BE49-F238E27FC236}">
                <a16:creationId xmlns:a16="http://schemas.microsoft.com/office/drawing/2014/main" id="{F956DB08-CFD0-906B-9D79-38613D1DA2FA}"/>
              </a:ext>
            </a:extLst>
          </p:cNvPr>
          <p:cNvSpPr>
            <a:spLocks noGrp="1"/>
          </p:cNvSpPr>
          <p:nvPr>
            <p:ph type="subTitle" idx="1"/>
          </p:nvPr>
        </p:nvSpPr>
        <p:spPr>
          <a:xfrm>
            <a:off x="1524000" y="369604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D4DB1-13D6-D1BF-4C94-508316234322}"/>
              </a:ext>
            </a:extLst>
          </p:cNvPr>
          <p:cNvSpPr>
            <a:spLocks noGrp="1"/>
          </p:cNvSpPr>
          <p:nvPr>
            <p:ph type="dt" sz="half" idx="10"/>
          </p:nvPr>
        </p:nvSpPr>
        <p:spPr/>
        <p:txBody>
          <a:bodyPr/>
          <a:lstStyle/>
          <a:p>
            <a:fld id="{F4DA5EA2-43AC-4460-990C-4A169DFC4DD4}" type="datetime1">
              <a:rPr lang="en-US" smtClean="0"/>
              <a:t>3/21/23</a:t>
            </a:fld>
            <a:endParaRPr lang="en-US"/>
          </a:p>
        </p:txBody>
      </p:sp>
      <p:sp>
        <p:nvSpPr>
          <p:cNvPr id="5" name="Footer Placeholder 4">
            <a:extLst>
              <a:ext uri="{FF2B5EF4-FFF2-40B4-BE49-F238E27FC236}">
                <a16:creationId xmlns:a16="http://schemas.microsoft.com/office/drawing/2014/main" id="{787FD561-CA68-232A-EFEA-62DF600A1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A189-7E53-7D39-490A-02ECA5B60594}"/>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126424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78F6-37D6-EF8D-86DF-F2CEC5C20436}"/>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60E3E0EC-76F2-10B1-F3A0-485E3746A345}"/>
              </a:ext>
            </a:extLst>
          </p:cNvPr>
          <p:cNvSpPr>
            <a:spLocks noGrp="1"/>
          </p:cNvSpPr>
          <p:nvPr>
            <p:ph idx="1"/>
          </p:nvPr>
        </p:nvSpPr>
        <p:spPr>
          <a:xfrm>
            <a:off x="922946" y="1324598"/>
            <a:ext cx="10430854" cy="4822418"/>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F88FA-48B3-AFDD-9CB3-19E6E4A7DFBD}"/>
              </a:ext>
            </a:extLst>
          </p:cNvPr>
          <p:cNvSpPr>
            <a:spLocks noGrp="1"/>
          </p:cNvSpPr>
          <p:nvPr>
            <p:ph type="dt" sz="half" idx="10"/>
          </p:nvPr>
        </p:nvSpPr>
        <p:spPr/>
        <p:txBody>
          <a:bodyPr/>
          <a:lstStyle/>
          <a:p>
            <a:fld id="{8AF9F849-9F50-41F3-A414-332B39736C20}" type="datetime1">
              <a:rPr lang="en-US" smtClean="0"/>
              <a:t>3/21/23</a:t>
            </a:fld>
            <a:endParaRPr lang="en-US"/>
          </a:p>
        </p:txBody>
      </p:sp>
      <p:sp>
        <p:nvSpPr>
          <p:cNvPr id="5" name="Footer Placeholder 4">
            <a:extLst>
              <a:ext uri="{FF2B5EF4-FFF2-40B4-BE49-F238E27FC236}">
                <a16:creationId xmlns:a16="http://schemas.microsoft.com/office/drawing/2014/main" id="{4BC0F095-9F01-20BF-E274-9B6C61D8D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87091-C874-4A22-7B93-5BED59AEE233}"/>
              </a:ext>
            </a:extLst>
          </p:cNvPr>
          <p:cNvSpPr>
            <a:spLocks noGrp="1"/>
          </p:cNvSpPr>
          <p:nvPr>
            <p:ph type="sldNum" sz="quarter" idx="12"/>
          </p:nvPr>
        </p:nvSpPr>
        <p:spPr/>
        <p:txBody>
          <a:bodyPr/>
          <a:lstStyle/>
          <a:p>
            <a:fld id="{75D486B6-1D15-4352-9700-5BBB08E3AC88}" type="slidenum">
              <a:rPr lang="en-US" smtClean="0"/>
              <a:t>‹#›</a:t>
            </a:fld>
            <a:endParaRPr lang="en-US"/>
          </a:p>
        </p:txBody>
      </p:sp>
      <p:sp>
        <p:nvSpPr>
          <p:cNvPr id="7" name="Rectangle 6">
            <a:extLst>
              <a:ext uri="{FF2B5EF4-FFF2-40B4-BE49-F238E27FC236}">
                <a16:creationId xmlns:a16="http://schemas.microsoft.com/office/drawing/2014/main" id="{F42DF729-DBC4-858E-B664-C8D8ED298D05}"/>
              </a:ext>
            </a:extLst>
          </p:cNvPr>
          <p:cNvSpPr/>
          <p:nvPr userDrawn="1"/>
        </p:nvSpPr>
        <p:spPr>
          <a:xfrm>
            <a:off x="11929927" y="0"/>
            <a:ext cx="185159" cy="6858000"/>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5D399E-0B7B-3DF3-44FB-A01BE5121A21}"/>
              </a:ext>
            </a:extLst>
          </p:cNvPr>
          <p:cNvSpPr/>
          <p:nvPr userDrawn="1"/>
        </p:nvSpPr>
        <p:spPr>
          <a:xfrm>
            <a:off x="11835926" y="0"/>
            <a:ext cx="45719"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1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A690-DE6F-12F9-FC30-1074BD84DC7B}"/>
              </a:ext>
            </a:extLst>
          </p:cNvPr>
          <p:cNvSpPr>
            <a:spLocks noGrp="1"/>
          </p:cNvSpPr>
          <p:nvPr>
            <p:ph type="title"/>
          </p:nvPr>
        </p:nvSpPr>
        <p:spPr>
          <a:xfrm>
            <a:off x="831850" y="1709738"/>
            <a:ext cx="10515600" cy="2852737"/>
          </a:xfrm>
        </p:spPr>
        <p:txBody>
          <a:bodyPr anchor="b">
            <a:normAutofit/>
          </a:bodyPr>
          <a:lstStyle>
            <a:lvl1pPr>
              <a:defRPr sz="5400">
                <a:solidFill>
                  <a:srgbClr val="005C5A"/>
                </a:solidFill>
                <a:latin typeface="Arial (Body)"/>
              </a:defRPr>
            </a:lvl1pPr>
          </a:lstStyle>
          <a:p>
            <a:r>
              <a:rPr lang="en-US"/>
              <a:t>Click to edit Master title style</a:t>
            </a:r>
          </a:p>
        </p:txBody>
      </p:sp>
      <p:sp>
        <p:nvSpPr>
          <p:cNvPr id="3" name="Text Placeholder 2">
            <a:extLst>
              <a:ext uri="{FF2B5EF4-FFF2-40B4-BE49-F238E27FC236}">
                <a16:creationId xmlns:a16="http://schemas.microsoft.com/office/drawing/2014/main" id="{3DEDB28D-F1BB-0C13-0888-7A2BFAB3D562}"/>
              </a:ext>
            </a:extLst>
          </p:cNvPr>
          <p:cNvSpPr>
            <a:spLocks noGrp="1"/>
          </p:cNvSpPr>
          <p:nvPr>
            <p:ph type="body" idx="1"/>
          </p:nvPr>
        </p:nvSpPr>
        <p:spPr>
          <a:xfrm>
            <a:off x="831850" y="4589463"/>
            <a:ext cx="10515600" cy="1500187"/>
          </a:xfrm>
        </p:spPr>
        <p:txBody>
          <a:bodyPr/>
          <a:lstStyle>
            <a:lvl1pPr marL="0" indent="0">
              <a:buNone/>
              <a:defRPr sz="2400">
                <a:solidFill>
                  <a:srgbClr val="005C5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F4F734-D169-5606-3153-92552E53FF13}"/>
              </a:ext>
            </a:extLst>
          </p:cNvPr>
          <p:cNvSpPr>
            <a:spLocks noGrp="1"/>
          </p:cNvSpPr>
          <p:nvPr>
            <p:ph type="dt" sz="half" idx="10"/>
          </p:nvPr>
        </p:nvSpPr>
        <p:spPr/>
        <p:txBody>
          <a:bodyPr/>
          <a:lstStyle/>
          <a:p>
            <a:fld id="{95D91C14-6C4B-4699-A257-8F7F2F0BCDA1}" type="datetime1">
              <a:rPr lang="en-US" smtClean="0"/>
              <a:t>3/21/23</a:t>
            </a:fld>
            <a:endParaRPr lang="en-US"/>
          </a:p>
        </p:txBody>
      </p:sp>
      <p:sp>
        <p:nvSpPr>
          <p:cNvPr id="5" name="Footer Placeholder 4">
            <a:extLst>
              <a:ext uri="{FF2B5EF4-FFF2-40B4-BE49-F238E27FC236}">
                <a16:creationId xmlns:a16="http://schemas.microsoft.com/office/drawing/2014/main" id="{C793A5A8-29ED-4917-EE85-02DDA7922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2009-898C-AE8B-9E37-1E2CFA5BE2E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83604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17B-EE52-6DE2-D99F-600D0435BB60}"/>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7A0E1EDE-C686-3494-6750-BAE32DDD060F}"/>
              </a:ext>
            </a:extLst>
          </p:cNvPr>
          <p:cNvSpPr>
            <a:spLocks noGrp="1"/>
          </p:cNvSpPr>
          <p:nvPr>
            <p:ph sz="half" idx="1"/>
          </p:nvPr>
        </p:nvSpPr>
        <p:spPr>
          <a:xfrm>
            <a:off x="922946" y="1264778"/>
            <a:ext cx="5096854" cy="4912185"/>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262A1-BA06-29D3-CB16-6887F6A87C3C}"/>
              </a:ext>
            </a:extLst>
          </p:cNvPr>
          <p:cNvSpPr>
            <a:spLocks noGrp="1"/>
          </p:cNvSpPr>
          <p:nvPr>
            <p:ph sz="half" idx="2"/>
          </p:nvPr>
        </p:nvSpPr>
        <p:spPr>
          <a:xfrm>
            <a:off x="6172200" y="1264778"/>
            <a:ext cx="5181600" cy="4912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343433-ADAF-A498-7995-007A46927C0C}"/>
              </a:ext>
            </a:extLst>
          </p:cNvPr>
          <p:cNvSpPr>
            <a:spLocks noGrp="1"/>
          </p:cNvSpPr>
          <p:nvPr>
            <p:ph type="dt" sz="half" idx="10"/>
          </p:nvPr>
        </p:nvSpPr>
        <p:spPr/>
        <p:txBody>
          <a:bodyPr/>
          <a:lstStyle/>
          <a:p>
            <a:fld id="{25127FD9-335E-4C2F-B1CF-1EFBC1369A1F}" type="datetime1">
              <a:rPr lang="en-US" smtClean="0"/>
              <a:t>3/21/23</a:t>
            </a:fld>
            <a:endParaRPr lang="en-US"/>
          </a:p>
        </p:txBody>
      </p:sp>
      <p:sp>
        <p:nvSpPr>
          <p:cNvPr id="6" name="Footer Placeholder 5">
            <a:extLst>
              <a:ext uri="{FF2B5EF4-FFF2-40B4-BE49-F238E27FC236}">
                <a16:creationId xmlns:a16="http://schemas.microsoft.com/office/drawing/2014/main" id="{0B960770-B7F0-536C-250C-D419E5C6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C269-A474-7A5A-A477-14E4C1D736A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52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bg1">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6F2-BAE6-1118-9E53-722C8E86BB7D}"/>
              </a:ext>
            </a:extLst>
          </p:cNvPr>
          <p:cNvSpPr>
            <a:spLocks noGrp="1"/>
          </p:cNvSpPr>
          <p:nvPr>
            <p:ph type="title"/>
          </p:nvPr>
        </p:nvSpPr>
        <p:spPr>
          <a:xfrm>
            <a:off x="179463" y="487111"/>
            <a:ext cx="11853016" cy="581114"/>
          </a:xfrm>
          <a:prstGeom prst="rect">
            <a:avLst/>
          </a:prstGeom>
        </p:spPr>
        <p:txBody>
          <a:bodyPr/>
          <a:lstStyle>
            <a:lvl1pPr algn="ctr">
              <a:defRPr sz="3200" b="1">
                <a:solidFill>
                  <a:srgbClr val="005C5A"/>
                </a:solidFill>
              </a:defRPr>
            </a:lvl1pPr>
          </a:lstStyle>
          <a:p>
            <a:r>
              <a:rPr lang="en-US"/>
              <a:t>Click to edit Master title style</a:t>
            </a:r>
          </a:p>
        </p:txBody>
      </p:sp>
      <p:pic>
        <p:nvPicPr>
          <p:cNvPr id="5" name="Picture 4">
            <a:extLst>
              <a:ext uri="{FF2B5EF4-FFF2-40B4-BE49-F238E27FC236}">
                <a16:creationId xmlns:a16="http://schemas.microsoft.com/office/drawing/2014/main" id="{F072BAE2-9746-0BB2-6163-16E41C8AC4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39"/>
            <a:ext cx="1700615" cy="387822"/>
          </a:xfrm>
          <a:prstGeom prst="rect">
            <a:avLst/>
          </a:prstGeom>
        </p:spPr>
      </p:pic>
      <p:cxnSp>
        <p:nvCxnSpPr>
          <p:cNvPr id="7" name="Straight Connector 6">
            <a:extLst>
              <a:ext uri="{FF2B5EF4-FFF2-40B4-BE49-F238E27FC236}">
                <a16:creationId xmlns:a16="http://schemas.microsoft.com/office/drawing/2014/main" id="{93E9069F-CF10-7893-F85B-58E98181D67D}"/>
              </a:ext>
            </a:extLst>
          </p:cNvPr>
          <p:cNvCxnSpPr/>
          <p:nvPr userDrawn="1"/>
        </p:nvCxnSpPr>
        <p:spPr>
          <a:xfrm>
            <a:off x="0" y="1162226"/>
            <a:ext cx="12192000" cy="0"/>
          </a:xfrm>
          <a:prstGeom prst="line">
            <a:avLst/>
          </a:prstGeom>
          <a:ln>
            <a:solidFill>
              <a:srgbClr val="FFC000"/>
            </a:solidFill>
          </a:ln>
        </p:spPr>
        <p:style>
          <a:lnRef idx="3">
            <a:schemeClr val="accent5"/>
          </a:lnRef>
          <a:fillRef idx="0">
            <a:schemeClr val="accent5"/>
          </a:fillRef>
          <a:effectRef idx="2">
            <a:schemeClr val="accent5"/>
          </a:effectRef>
          <a:fontRef idx="minor">
            <a:schemeClr val="tx1"/>
          </a:fontRef>
        </p:style>
      </p:cxnSp>
      <p:sp>
        <p:nvSpPr>
          <p:cNvPr id="8" name="Title 1">
            <a:extLst>
              <a:ext uri="{FF2B5EF4-FFF2-40B4-BE49-F238E27FC236}">
                <a16:creationId xmlns:a16="http://schemas.microsoft.com/office/drawing/2014/main" id="{BD15D0E9-9597-5F84-65AC-289785DEB147}"/>
              </a:ext>
            </a:extLst>
          </p:cNvPr>
          <p:cNvSpPr txBox="1">
            <a:spLocks/>
          </p:cNvSpPr>
          <p:nvPr userDrawn="1"/>
        </p:nvSpPr>
        <p:spPr>
          <a:xfrm>
            <a:off x="169492" y="1365905"/>
            <a:ext cx="11853016" cy="5231447"/>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457189" lvl="1" indent="0" algn="l">
              <a:buFont typeface="Courier New" panose="02070309020205020404" pitchFamily="49" charset="0"/>
              <a:buNone/>
            </a:pPr>
            <a:endParaRPr lang="en-US" sz="2000" b="0">
              <a:latin typeface="+mn-lt"/>
            </a:endParaRPr>
          </a:p>
          <a:p>
            <a:pPr marL="1257269" lvl="2" indent="-342891" algn="l">
              <a:buFont typeface="Wingdings" panose="05000000000000000000" pitchFamily="2" charset="2"/>
              <a:buChar char="§"/>
            </a:pPr>
            <a:endParaRPr lang="en-US" sz="1800" b="0">
              <a:latin typeface="+mn-lt"/>
            </a:endParaRPr>
          </a:p>
        </p:txBody>
      </p:sp>
    </p:spTree>
    <p:extLst>
      <p:ext uri="{BB962C8B-B14F-4D97-AF65-F5344CB8AC3E}">
        <p14:creationId xmlns:p14="http://schemas.microsoft.com/office/powerpoint/2010/main" val="1762410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0A40-FA4B-A607-F279-F888F0341B13}"/>
              </a:ext>
            </a:extLst>
          </p:cNvPr>
          <p:cNvSpPr>
            <a:spLocks noGrp="1"/>
          </p:cNvSpPr>
          <p:nvPr>
            <p:ph type="title"/>
          </p:nvPr>
        </p:nvSpPr>
        <p:spPr>
          <a:xfrm>
            <a:off x="839788" y="365126"/>
            <a:ext cx="10515600" cy="73728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49FCD-013A-F1C5-FAAE-46660C8DAF8A}"/>
              </a:ext>
            </a:extLst>
          </p:cNvPr>
          <p:cNvSpPr>
            <a:spLocks noGrp="1"/>
          </p:cNvSpPr>
          <p:nvPr>
            <p:ph type="body" idx="1"/>
          </p:nvPr>
        </p:nvSpPr>
        <p:spPr>
          <a:xfrm>
            <a:off x="839788" y="1341690"/>
            <a:ext cx="5157787"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89273C-79E8-B74C-8669-C5D813BDF5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786074-92BA-E3ED-7DB8-7B935D522F25}"/>
              </a:ext>
            </a:extLst>
          </p:cNvPr>
          <p:cNvSpPr>
            <a:spLocks noGrp="1"/>
          </p:cNvSpPr>
          <p:nvPr>
            <p:ph type="body" sz="quarter" idx="3"/>
          </p:nvPr>
        </p:nvSpPr>
        <p:spPr>
          <a:xfrm>
            <a:off x="6172200" y="1341690"/>
            <a:ext cx="5183188"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391FE-5BE7-44E1-55F6-D2AAB33BBD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63C0A0-BDCF-A3C7-EA2B-01F086CE3D4C}"/>
              </a:ext>
            </a:extLst>
          </p:cNvPr>
          <p:cNvSpPr>
            <a:spLocks noGrp="1"/>
          </p:cNvSpPr>
          <p:nvPr>
            <p:ph type="dt" sz="half" idx="10"/>
          </p:nvPr>
        </p:nvSpPr>
        <p:spPr/>
        <p:txBody>
          <a:bodyPr/>
          <a:lstStyle/>
          <a:p>
            <a:fld id="{8AFC53EA-897E-4FA1-8D97-24D2ED2709F4}" type="datetime1">
              <a:rPr lang="en-US" smtClean="0"/>
              <a:t>3/21/23</a:t>
            </a:fld>
            <a:endParaRPr lang="en-US"/>
          </a:p>
        </p:txBody>
      </p:sp>
      <p:sp>
        <p:nvSpPr>
          <p:cNvPr id="8" name="Footer Placeholder 7">
            <a:extLst>
              <a:ext uri="{FF2B5EF4-FFF2-40B4-BE49-F238E27FC236}">
                <a16:creationId xmlns:a16="http://schemas.microsoft.com/office/drawing/2014/main" id="{42218CE7-E320-1D07-D579-349B6A4CB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9D4D21-8D0D-75B5-B660-E55BD0240E55}"/>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4479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B803-0143-FEC1-161A-147A36674F99}"/>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Date Placeholder 2">
            <a:extLst>
              <a:ext uri="{FF2B5EF4-FFF2-40B4-BE49-F238E27FC236}">
                <a16:creationId xmlns:a16="http://schemas.microsoft.com/office/drawing/2014/main" id="{24F18338-4580-AD31-17BB-0C488F17DB43}"/>
              </a:ext>
            </a:extLst>
          </p:cNvPr>
          <p:cNvSpPr>
            <a:spLocks noGrp="1"/>
          </p:cNvSpPr>
          <p:nvPr>
            <p:ph type="dt" sz="half" idx="10"/>
          </p:nvPr>
        </p:nvSpPr>
        <p:spPr/>
        <p:txBody>
          <a:bodyPr/>
          <a:lstStyle/>
          <a:p>
            <a:fld id="{3E657986-D8D6-472D-9A6F-E91EA9C3EA38}" type="datetime1">
              <a:rPr lang="en-US" smtClean="0"/>
              <a:t>3/21/23</a:t>
            </a:fld>
            <a:endParaRPr lang="en-US"/>
          </a:p>
        </p:txBody>
      </p:sp>
      <p:sp>
        <p:nvSpPr>
          <p:cNvPr id="4" name="Footer Placeholder 3">
            <a:extLst>
              <a:ext uri="{FF2B5EF4-FFF2-40B4-BE49-F238E27FC236}">
                <a16:creationId xmlns:a16="http://schemas.microsoft.com/office/drawing/2014/main" id="{69E295F0-36CD-3AF4-3471-949969CDB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7F002-21FE-614F-543F-4CB3047FCAE0}"/>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472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4D80E-8988-C1C6-0F9F-2B4438836DD4}"/>
              </a:ext>
            </a:extLst>
          </p:cNvPr>
          <p:cNvSpPr>
            <a:spLocks noGrp="1"/>
          </p:cNvSpPr>
          <p:nvPr>
            <p:ph type="dt" sz="half" idx="10"/>
          </p:nvPr>
        </p:nvSpPr>
        <p:spPr/>
        <p:txBody>
          <a:bodyPr/>
          <a:lstStyle/>
          <a:p>
            <a:fld id="{AD8AA7A9-B524-499F-A244-B9DBA74574FA}" type="datetime1">
              <a:rPr lang="en-US" smtClean="0"/>
              <a:t>3/21/23</a:t>
            </a:fld>
            <a:endParaRPr lang="en-US"/>
          </a:p>
        </p:txBody>
      </p:sp>
      <p:sp>
        <p:nvSpPr>
          <p:cNvPr id="3" name="Footer Placeholder 2">
            <a:extLst>
              <a:ext uri="{FF2B5EF4-FFF2-40B4-BE49-F238E27FC236}">
                <a16:creationId xmlns:a16="http://schemas.microsoft.com/office/drawing/2014/main" id="{A64AC092-302C-292C-F8C1-FC0CD5265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94F2-ACDA-AF23-5FE4-B29FAFE7222E}"/>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304837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07E0-2FE9-1640-A0B1-4772E5296A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40"/>
            <a:ext cx="1810900" cy="412973"/>
          </a:xfrm>
          <a:prstGeom prst="rect">
            <a:avLst/>
          </a:prstGeom>
        </p:spPr>
      </p:pic>
    </p:spTree>
    <p:extLst>
      <p:ext uri="{BB962C8B-B14F-4D97-AF65-F5344CB8AC3E}">
        <p14:creationId xmlns:p14="http://schemas.microsoft.com/office/powerpoint/2010/main" val="37643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94EE-BAD1-CBAA-2393-ACEC73F01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03635-FBF2-609E-6FB3-E3297C0E340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D867D-D8A1-C2DD-852F-CD86BDA91B0B}"/>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10FB2117-01C8-FBE5-2782-E42E1283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B3B75-B5F3-F6A7-2A6C-C113A30CF182}"/>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54124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D3B6-99A1-0E97-0D6A-57304DA3C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095EB-665C-8DB8-6C46-1162B449C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0BD72-DC8F-2070-062D-F428108183BF}"/>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89F5DFBF-9CE7-AE97-201E-3EA692121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0604B-E4E3-D841-2597-12BC663AA83C}"/>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097958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A9EE-A255-BD93-B3F6-5A8F53E4414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4F94B-B853-D3E3-D8AD-3F41B52F303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C6B23-CCFE-B39C-A94B-25859A32010C}"/>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BF9D2ED3-CE37-2291-DD35-C9A1CD467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C3AC8-B615-E28E-30AC-1886D93DFBF4}"/>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72677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7753-E80E-A2F0-F09F-33D51E606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C4F3A-7BF0-6EED-5411-FA0FD3630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98F33-F1AA-9BCB-453B-927A19C9A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2CA31-8DA8-D244-C489-2CE5D6F5EEF0}"/>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6" name="Footer Placeholder 5">
            <a:extLst>
              <a:ext uri="{FF2B5EF4-FFF2-40B4-BE49-F238E27FC236}">
                <a16:creationId xmlns:a16="http://schemas.microsoft.com/office/drawing/2014/main" id="{4899B672-DD7E-C761-094B-C86604C84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A9A0-D926-03F8-8328-26D6994C1250}"/>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12804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12E2-64DF-E88B-B15B-AF865E52D43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B463C-79FD-C3FA-70FF-92E9976366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00DF3-07FC-39BD-3334-7984D8CADBD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D6FC0-76A4-8462-C4BA-0531A9DEC26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7D8D2-ED2B-9181-A902-6E93A8960BB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47E33-3136-6525-36D1-0A442096AB3F}"/>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8" name="Footer Placeholder 7">
            <a:extLst>
              <a:ext uri="{FF2B5EF4-FFF2-40B4-BE49-F238E27FC236}">
                <a16:creationId xmlns:a16="http://schemas.microsoft.com/office/drawing/2014/main" id="{79BD1971-CD77-78ED-4ECD-2FA949A1A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8BA1D-031F-7DE7-914E-B06F3A24EA7B}"/>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421440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9E7A-FDA9-24E0-A185-C62F3772F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A7F048-22CE-4D48-DF0E-8C0A39D9176E}"/>
              </a:ext>
            </a:extLst>
          </p:cNvPr>
          <p:cNvSpPr>
            <a:spLocks noGrp="1"/>
          </p:cNvSpPr>
          <p:nvPr>
            <p:ph type="dt" sz="half" idx="10"/>
          </p:nvPr>
        </p:nvSpPr>
        <p:spPr/>
        <p:txBody>
          <a:bodyPr/>
          <a:lstStyle/>
          <a:p>
            <a:fld id="{5E61DE1E-39F4-44D9-AA24-A963F1B0862A}" type="datetimeFigureOut">
              <a:rPr lang="en-US" smtClean="0"/>
              <a:t>3/21/23</a:t>
            </a:fld>
            <a:endParaRPr lang="en-US"/>
          </a:p>
        </p:txBody>
      </p:sp>
      <p:sp>
        <p:nvSpPr>
          <p:cNvPr id="4" name="Footer Placeholder 3">
            <a:extLst>
              <a:ext uri="{FF2B5EF4-FFF2-40B4-BE49-F238E27FC236}">
                <a16:creationId xmlns:a16="http://schemas.microsoft.com/office/drawing/2014/main" id="{DAB9BBA2-54C5-0C12-1E73-A39BB2BCF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97024-619D-A569-6215-BC27479CFF8E}"/>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0393916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9496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chemeClr val="accent5">
                <a:lumMod val="0"/>
                <a:lumOff val="100000"/>
              </a:schemeClr>
            </a:gs>
            <a:gs pos="100000">
              <a:schemeClr val="accent4">
                <a:lumMod val="20000"/>
                <a:lumOff val="80000"/>
              </a:schemeClr>
            </a:gs>
            <a:gs pos="100000">
              <a:schemeClr val="accent6">
                <a:lumMod val="20000"/>
                <a:lumOff val="8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CF4F0-C6C1-BD1F-3568-9A23295A0D2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E9873E-E1AD-9635-275B-ABA7CA378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0D3AA-546F-DD84-1003-B6E5E70EDDC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1DE1E-39F4-44D9-AA24-A963F1B0862A}" type="datetimeFigureOut">
              <a:rPr lang="en-US" smtClean="0"/>
              <a:t>3/21/23</a:t>
            </a:fld>
            <a:endParaRPr lang="en-US"/>
          </a:p>
        </p:txBody>
      </p:sp>
      <p:sp>
        <p:nvSpPr>
          <p:cNvPr id="5" name="Footer Placeholder 4">
            <a:extLst>
              <a:ext uri="{FF2B5EF4-FFF2-40B4-BE49-F238E27FC236}">
                <a16:creationId xmlns:a16="http://schemas.microsoft.com/office/drawing/2014/main" id="{49058CB8-2C07-C4C6-8F07-A69802E69B7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07BFC2-2797-0DFC-61C6-F0CDBCB764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3832A-8D60-426C-8D18-D2641ED5F7A8}" type="slidenum">
              <a:rPr lang="en-US" smtClean="0"/>
              <a:t>‹#›</a:t>
            </a:fld>
            <a:endParaRPr lang="en-US"/>
          </a:p>
        </p:txBody>
      </p:sp>
    </p:spTree>
    <p:extLst>
      <p:ext uri="{BB962C8B-B14F-4D97-AF65-F5344CB8AC3E}">
        <p14:creationId xmlns:p14="http://schemas.microsoft.com/office/powerpoint/2010/main" val="33365838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13E3B-24B6-576F-D7EC-F6D6EB0D706D}"/>
              </a:ext>
            </a:extLst>
          </p:cNvPr>
          <p:cNvSpPr>
            <a:spLocks noGrp="1"/>
          </p:cNvSpPr>
          <p:nvPr>
            <p:ph type="title"/>
          </p:nvPr>
        </p:nvSpPr>
        <p:spPr>
          <a:xfrm>
            <a:off x="922946" y="365126"/>
            <a:ext cx="10430854" cy="6603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A4C927-5032-FA14-E6AA-C1EF705D9783}"/>
              </a:ext>
            </a:extLst>
          </p:cNvPr>
          <p:cNvSpPr>
            <a:spLocks noGrp="1"/>
          </p:cNvSpPr>
          <p:nvPr>
            <p:ph type="body" idx="1"/>
          </p:nvPr>
        </p:nvSpPr>
        <p:spPr>
          <a:xfrm>
            <a:off x="922946" y="1264777"/>
            <a:ext cx="10430854" cy="4912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3E4F2-CB2A-D313-4393-62DC922D5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C3C81-699B-4236-BD5B-4D1DA0B3C32F}" type="datetime1">
              <a:rPr lang="en-US" smtClean="0"/>
              <a:t>3/21/23</a:t>
            </a:fld>
            <a:endParaRPr lang="en-US"/>
          </a:p>
        </p:txBody>
      </p:sp>
      <p:sp>
        <p:nvSpPr>
          <p:cNvPr id="5" name="Footer Placeholder 4">
            <a:extLst>
              <a:ext uri="{FF2B5EF4-FFF2-40B4-BE49-F238E27FC236}">
                <a16:creationId xmlns:a16="http://schemas.microsoft.com/office/drawing/2014/main" id="{12B1B52F-AF6C-4CF5-7A74-FA28A1EF2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254D4-DBB1-A99D-A8EC-ED9299228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486B6-1D15-4352-9700-5BBB08E3AC88}" type="slidenum">
              <a:rPr lang="en-US" smtClean="0"/>
              <a:t>‹#›</a:t>
            </a:fld>
            <a:endParaRPr lang="en-US"/>
          </a:p>
        </p:txBody>
      </p:sp>
      <p:pic>
        <p:nvPicPr>
          <p:cNvPr id="7" name="Picture 6">
            <a:extLst>
              <a:ext uri="{FF2B5EF4-FFF2-40B4-BE49-F238E27FC236}">
                <a16:creationId xmlns:a16="http://schemas.microsoft.com/office/drawing/2014/main" id="{98F5EE63-6E36-D69F-9E6C-887C4E9004B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4003" y="99777"/>
            <a:ext cx="1298961" cy="296226"/>
          </a:xfrm>
          <a:prstGeom prst="rect">
            <a:avLst/>
          </a:prstGeom>
        </p:spPr>
      </p:pic>
      <p:cxnSp>
        <p:nvCxnSpPr>
          <p:cNvPr id="9" name="Straight Connector 8">
            <a:extLst>
              <a:ext uri="{FF2B5EF4-FFF2-40B4-BE49-F238E27FC236}">
                <a16:creationId xmlns:a16="http://schemas.microsoft.com/office/drawing/2014/main" id="{B942179D-A011-A6E9-8684-3E99F37CDBF4}"/>
              </a:ext>
            </a:extLst>
          </p:cNvPr>
          <p:cNvCxnSpPr>
            <a:cxnSpLocks/>
          </p:cNvCxnSpPr>
          <p:nvPr userDrawn="1"/>
        </p:nvCxnSpPr>
        <p:spPr>
          <a:xfrm>
            <a:off x="0" y="1145136"/>
            <a:ext cx="11818834" cy="0"/>
          </a:xfrm>
          <a:prstGeom prst="line">
            <a:avLst/>
          </a:prstGeom>
          <a:ln w="12700">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68699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ftr="0" dt="0"/>
  <p:txStyles>
    <p:titleStyle>
      <a:lvl1pPr algn="ctr" defTabSz="914400" rtl="0" eaLnBrk="1" latinLnBrk="0" hangingPunct="1">
        <a:lnSpc>
          <a:spcPct val="90000"/>
        </a:lnSpc>
        <a:spcBef>
          <a:spcPct val="0"/>
        </a:spcBef>
        <a:buNone/>
        <a:defRPr sz="3200" b="1" kern="1200">
          <a:solidFill>
            <a:srgbClr val="005C5A"/>
          </a:solidFill>
          <a:latin typeface="Arial (Body)"/>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C5A"/>
          </a:solidFill>
          <a:latin typeface="Arial (Body)"/>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005C5A"/>
          </a:solidFill>
          <a:latin typeface="Arial (Body)"/>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05C5A"/>
          </a:solidFill>
          <a:latin typeface="Arial (Body)"/>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rgbClr val="005C5A"/>
          </a:solidFill>
          <a:latin typeface="Arial (Body)"/>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05C5A"/>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nnals-csis.org/proceedings/rice2022/pliks/10.pdf"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2FCEE-0CE4-01E5-AC5A-9AC966764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602" y="137463"/>
            <a:ext cx="6692793" cy="6583076"/>
          </a:xfrm>
          <a:prstGeom prst="rect">
            <a:avLst/>
          </a:prstGeom>
        </p:spPr>
      </p:pic>
      <p:pic>
        <p:nvPicPr>
          <p:cNvPr id="3" name="Picture 2">
            <a:extLst>
              <a:ext uri="{FF2B5EF4-FFF2-40B4-BE49-F238E27FC236}">
                <a16:creationId xmlns:a16="http://schemas.microsoft.com/office/drawing/2014/main" id="{CB57B9A9-17CA-7B8A-63D8-61C40A33B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7527" y="13316"/>
            <a:ext cx="4496944" cy="1025521"/>
          </a:xfrm>
          <a:prstGeom prst="rect">
            <a:avLst/>
          </a:prstGeom>
        </p:spPr>
      </p:pic>
      <p:sp>
        <p:nvSpPr>
          <p:cNvPr id="4" name="TextBox 3">
            <a:extLst>
              <a:ext uri="{FF2B5EF4-FFF2-40B4-BE49-F238E27FC236}">
                <a16:creationId xmlns:a16="http://schemas.microsoft.com/office/drawing/2014/main" id="{DA05578E-9B9F-023C-4154-002F3167666F}"/>
              </a:ext>
            </a:extLst>
          </p:cNvPr>
          <p:cNvSpPr txBox="1"/>
          <p:nvPr/>
        </p:nvSpPr>
        <p:spPr>
          <a:xfrm>
            <a:off x="0" y="912884"/>
            <a:ext cx="12191997" cy="584775"/>
          </a:xfrm>
          <a:prstGeom prst="rect">
            <a:avLst/>
          </a:prstGeom>
          <a:noFill/>
          <a:effectLst/>
        </p:spPr>
        <p:txBody>
          <a:bodyPr wrap="square" rtlCol="0">
            <a:spAutoFit/>
          </a:bodyPr>
          <a:lstStyle/>
          <a:p>
            <a:pPr algn="ctr" defTabSz="914377">
              <a:defRPr/>
            </a:pPr>
            <a:r>
              <a:rPr lang="en-US" sz="3200" b="1">
                <a:ln w="3175">
                  <a:solidFill>
                    <a:prstClr val="white">
                      <a:alpha val="32000"/>
                    </a:prst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5" name="TextBox 4">
            <a:extLst>
              <a:ext uri="{FF2B5EF4-FFF2-40B4-BE49-F238E27FC236}">
                <a16:creationId xmlns:a16="http://schemas.microsoft.com/office/drawing/2014/main" id="{9B5360F6-B11C-2729-394E-C7A2B8DFA0FD}"/>
              </a:ext>
            </a:extLst>
          </p:cNvPr>
          <p:cNvSpPr txBox="1"/>
          <p:nvPr/>
        </p:nvSpPr>
        <p:spPr>
          <a:xfrm>
            <a:off x="1" y="2975703"/>
            <a:ext cx="12191996" cy="738664"/>
          </a:xfrm>
          <a:prstGeom prst="rect">
            <a:avLst/>
          </a:prstGeom>
          <a:noFill/>
          <a:effectLst>
            <a:outerShdw blurRad="50800" dist="50800" dir="5400000" algn="ctr" rotWithShape="0">
              <a:schemeClr val="bg1"/>
            </a:outerShdw>
          </a:effectLst>
        </p:spPr>
        <p:txBody>
          <a:bodyPr wrap="square">
            <a:spAutoFit/>
          </a:bodyPr>
          <a:lstStyle/>
          <a:p>
            <a:pPr algn="ctr" defTabSz="914377">
              <a:defRPr/>
            </a:pPr>
            <a:r>
              <a:rPr lang="en-US" sz="4200" b="1" dirty="0">
                <a:ln w="3175">
                  <a:noFill/>
                </a:ln>
                <a:solidFill>
                  <a:srgbClr val="C00000"/>
                </a:solidFill>
                <a:effectLst>
                  <a:outerShdw blurRad="50800" dist="50800" dir="5400000" algn="ctr" rotWithShape="0">
                    <a:srgbClr val="E7E6E6"/>
                  </a:outerShdw>
                </a:effectLst>
                <a:latin typeface="Times New Roman" panose="02020603050405020304" pitchFamily="18" charset="0"/>
                <a:ea typeface="Arial Unicode MS"/>
                <a:cs typeface="Times New Roman" panose="02020603050405020304" pitchFamily="18" charset="0"/>
              </a:rPr>
              <a:t>HỘI ĐỒNG ĐÁNH GIÁ LUẬN VĂN THẠC SĨ</a:t>
            </a:r>
          </a:p>
        </p:txBody>
      </p:sp>
      <p:sp>
        <p:nvSpPr>
          <p:cNvPr id="6" name="TextBox 5">
            <a:extLst>
              <a:ext uri="{FF2B5EF4-FFF2-40B4-BE49-F238E27FC236}">
                <a16:creationId xmlns:a16="http://schemas.microsoft.com/office/drawing/2014/main" id="{AA8FA40C-71A6-34A7-E6DA-EC734E7D64A1}"/>
              </a:ext>
            </a:extLst>
          </p:cNvPr>
          <p:cNvSpPr txBox="1"/>
          <p:nvPr/>
        </p:nvSpPr>
        <p:spPr>
          <a:xfrm>
            <a:off x="2883654" y="6063306"/>
            <a:ext cx="5915787" cy="461665"/>
          </a:xfrm>
          <a:prstGeom prst="rect">
            <a:avLst/>
          </a:prstGeom>
          <a:noFill/>
        </p:spPr>
        <p:txBody>
          <a:bodyPr wrap="none" rtlCol="0">
            <a:spAutoFit/>
          </a:bodyPr>
          <a:lstStyle/>
          <a:p>
            <a:pPr defTabSz="914377">
              <a:defRPr/>
            </a:pPr>
            <a:r>
              <a:rPr lang="en-US" sz="2400" b="1" i="1" dirty="0">
                <a:solidFill>
                  <a:srgbClr val="1B6F69"/>
                </a:solidFill>
                <a:latin typeface="Times New Roman" panose="02020603050405020304" pitchFamily="18" charset="0"/>
                <a:ea typeface="Arial Unicode MS"/>
                <a:cs typeface="Times New Roman" panose="02020603050405020304" pitchFamily="18" charset="0"/>
              </a:rPr>
              <a:t>TP.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Hồ</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Chí</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Minh,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ngày</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22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tháng</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3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năm</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2023</a:t>
            </a:r>
          </a:p>
        </p:txBody>
      </p:sp>
    </p:spTree>
    <p:extLst>
      <p:ext uri="{BB962C8B-B14F-4D97-AF65-F5344CB8AC3E}">
        <p14:creationId xmlns:p14="http://schemas.microsoft.com/office/powerpoint/2010/main" val="10946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GIẢI PHÁP CHO BÀI TOÁN (TT)</a:t>
            </a:r>
            <a:endParaRPr lang="en-US" dirty="0">
              <a:highlight>
                <a:srgbClr val="FFFF00"/>
              </a:highlight>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556B9201-BFDB-C833-2915-52E3C7877B03}"/>
              </a:ext>
            </a:extLst>
          </p:cNvPr>
          <p:cNvPicPr>
            <a:picLocks noGrp="1" noChangeAspect="1"/>
          </p:cNvPicPr>
          <p:nvPr>
            <p:ph idx="1"/>
          </p:nvPr>
        </p:nvPicPr>
        <p:blipFill>
          <a:blip r:embed="rId2"/>
          <a:stretch>
            <a:fillRect/>
          </a:stretch>
        </p:blipFill>
        <p:spPr>
          <a:xfrm>
            <a:off x="121909" y="1279510"/>
            <a:ext cx="5249568" cy="5076840"/>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6B499F8-EB54-F7B4-719F-38277D44BE6E}"/>
                  </a:ext>
                </a:extLst>
              </p:cNvPr>
              <p:cNvGraphicFramePr>
                <a:graphicFrameLocks noGrp="1"/>
              </p:cNvGraphicFramePr>
              <p:nvPr>
                <p:extLst>
                  <p:ext uri="{D42A27DB-BD31-4B8C-83A1-F6EECF244321}">
                    <p14:modId xmlns:p14="http://schemas.microsoft.com/office/powerpoint/2010/main" val="3954284573"/>
                  </p:ext>
                </p:extLst>
              </p:nvPr>
            </p:nvGraphicFramePr>
            <p:xfrm>
              <a:off x="5371477" y="1146748"/>
              <a:ext cx="6485743" cy="5209602"/>
            </p:xfrm>
            <a:graphic>
              <a:graphicData uri="http://schemas.openxmlformats.org/drawingml/2006/table">
                <a:tbl>
                  <a:tblPr>
                    <a:tableStyleId>{5C22544A-7EE6-4342-B048-85BDC9FD1C3A}</a:tableStyleId>
                  </a:tblPr>
                  <a:tblGrid>
                    <a:gridCol w="6485743">
                      <a:extLst>
                        <a:ext uri="{9D8B030D-6E8A-4147-A177-3AD203B41FA5}">
                          <a16:colId xmlns:a16="http://schemas.microsoft.com/office/drawing/2014/main" val="1194563837"/>
                        </a:ext>
                      </a:extLst>
                    </a:gridCol>
                  </a:tblGrid>
                  <a:tr h="5209602">
                    <a:tc>
                      <a:txBody>
                        <a:bodyPr/>
                        <a:lstStyle/>
                        <a:p>
                          <a:pPr indent="-1270" algn="l">
                            <a:lnSpc>
                              <a:spcPct val="115000"/>
                            </a:lnSpc>
                          </a:pPr>
                          <a14:m>
                            <m:oMathPara xmlns:m="http://schemas.openxmlformats.org/officeDocument/2006/math">
                              <m:oMathParaPr>
                                <m:jc m:val="centerGroup"/>
                              </m:oMathParaPr>
                              <m:oMath xmlns:m="http://schemas.openxmlformats.org/officeDocument/2006/math">
                                <m:r>
                                  <a:rPr lang="en-US" sz="2400" b="0" i="1">
                                    <a:effectLst/>
                                    <a:latin typeface="Cambria Math" panose="02040503050406030204" pitchFamily="18" charset="0"/>
                                  </a:rPr>
                                  <m:t>𝑋</m:t>
                                </m:r>
                                <m:r>
                                  <a:rPr lang="en-US" sz="2400" b="0">
                                    <a:effectLst/>
                                    <a:latin typeface="Cambria Math" panose="02040503050406030204" pitchFamily="18" charset="0"/>
                                  </a:rPr>
                                  <m:t>∈</m:t>
                                </m:r>
                                <m:sSub>
                                  <m:sSubPr>
                                    <m:ctrlPr>
                                      <a:rPr lang="en-VN" sz="2400" b="0" i="1">
                                        <a:effectLst/>
                                        <a:latin typeface="Cambria Math" panose="02040503050406030204" pitchFamily="18" charset="0"/>
                                      </a:rPr>
                                    </m:ctrlPr>
                                  </m:sSubPr>
                                  <m:e>
                                    <m:r>
                                      <a:rPr lang="en-US" sz="2400" b="0" i="1">
                                        <a:effectLst/>
                                        <a:latin typeface="Cambria Math" panose="02040503050406030204" pitchFamily="18" charset="0"/>
                                      </a:rPr>
                                      <m:t>𝑆</m:t>
                                    </m:r>
                                  </m:e>
                                  <m:sub>
                                    <m:r>
                                      <a:rPr lang="en-US" sz="2400" b="0" i="1">
                                        <a:effectLst/>
                                        <a:latin typeface="Cambria Math" panose="02040503050406030204" pitchFamily="18" charset="0"/>
                                      </a:rPr>
                                      <m:t>𝑚𝑎𝑗</m:t>
                                    </m:r>
                                  </m:sub>
                                </m:sSub>
                                <m:r>
                                  <a:rPr lang="en-US" sz="2400" b="0">
                                    <a:effectLst/>
                                    <a:latin typeface="Cambria Math" panose="02040503050406030204" pitchFamily="18" charset="0"/>
                                  </a:rPr>
                                  <m:t>,</m:t>
                                </m:r>
                                <m:r>
                                  <a:rPr lang="en-US" sz="2400" b="0" i="1">
                                    <a:effectLst/>
                                    <a:latin typeface="Cambria Math" panose="02040503050406030204" pitchFamily="18" charset="0"/>
                                  </a:rPr>
                                  <m:t>𝑦</m:t>
                                </m:r>
                                <m:r>
                                  <a:rPr lang="en-US" sz="2400" b="0">
                                    <a:effectLst/>
                                    <a:latin typeface="Cambria Math" panose="02040503050406030204" pitchFamily="18" charset="0"/>
                                  </a:rPr>
                                  <m:t>∈</m:t>
                                </m:r>
                                <m:sSub>
                                  <m:sSubPr>
                                    <m:ctrlPr>
                                      <a:rPr lang="en-VN" sz="2400" b="0" i="1">
                                        <a:effectLst/>
                                        <a:latin typeface="Cambria Math" panose="02040503050406030204" pitchFamily="18" charset="0"/>
                                      </a:rPr>
                                    </m:ctrlPr>
                                  </m:sSubPr>
                                  <m:e>
                                    <m:r>
                                      <a:rPr lang="en-US" sz="2400" b="0" i="1">
                                        <a:effectLst/>
                                        <a:latin typeface="Cambria Math" panose="02040503050406030204" pitchFamily="18" charset="0"/>
                                      </a:rPr>
                                      <m:t>𝑆</m:t>
                                    </m:r>
                                  </m:e>
                                  <m:sub>
                                    <m:r>
                                      <a:rPr lang="en-US" sz="2400" b="0" i="1">
                                        <a:effectLst/>
                                        <a:latin typeface="Cambria Math" panose="02040503050406030204" pitchFamily="18" charset="0"/>
                                      </a:rPr>
                                      <m:t>𝑚𝑖𝑛</m:t>
                                    </m:r>
                                  </m:sub>
                                </m:sSub>
                                <m:r>
                                  <a:rPr lang="en-US" sz="2400" b="0">
                                    <a:effectLst/>
                                    <a:latin typeface="Cambria Math" panose="02040503050406030204" pitchFamily="18" charset="0"/>
                                  </a:rPr>
                                  <m:t> </m:t>
                                </m:r>
                              </m:oMath>
                            </m:oMathPara>
                          </a14:m>
                          <a:endParaRPr lang="en-VN" sz="2400" b="0" dirty="0">
                            <a:effectLst/>
                            <a:latin typeface="+mn-lt"/>
                          </a:endParaRPr>
                        </a:p>
                        <a:p>
                          <a:pPr indent="-1270" algn="l"/>
                          <a:r>
                            <a:rPr lang="en-US" sz="2400" b="0" dirty="0">
                              <a:effectLst/>
                              <a:latin typeface="+mn-lt"/>
                            </a:rPr>
                            <a:t>d(</a:t>
                          </a:r>
                          <a:r>
                            <a:rPr lang="en-US" sz="2400" b="0" dirty="0" err="1">
                              <a:effectLst/>
                              <a:latin typeface="+mn-lt"/>
                            </a:rPr>
                            <a:t>x,y</a:t>
                          </a:r>
                          <a:r>
                            <a:rPr lang="en-US" sz="2400" b="0" dirty="0">
                              <a:effectLst/>
                              <a:latin typeface="+mn-lt"/>
                            </a:rPr>
                            <a:t>) distance between x and y</a:t>
                          </a:r>
                          <a:endParaRPr lang="en-VN" sz="2400" b="0" dirty="0">
                            <a:effectLst/>
                            <a:latin typeface="+mn-lt"/>
                          </a:endParaRPr>
                        </a:p>
                        <a:p>
                          <a:pPr indent="-1270" algn="l"/>
                          <a:r>
                            <a:rPr lang="en-US" sz="2400" b="0" dirty="0">
                              <a:effectLst/>
                              <a:latin typeface="+mn-lt"/>
                            </a:rPr>
                            <a:t>If there is no instance k, such that d(</a:t>
                          </a:r>
                          <a:r>
                            <a:rPr lang="en-US" sz="2400" b="0" dirty="0" err="1">
                              <a:effectLst/>
                              <a:latin typeface="+mn-lt"/>
                            </a:rPr>
                            <a:t>x,y</a:t>
                          </a:r>
                          <a:r>
                            <a:rPr lang="en-US" sz="2400" b="0" dirty="0">
                              <a:effectLst/>
                              <a:latin typeface="+mn-lt"/>
                            </a:rPr>
                            <a:t>)&lt;d(</a:t>
                          </a:r>
                          <a:r>
                            <a:rPr lang="en-US" sz="2400" b="0" dirty="0" err="1">
                              <a:effectLst/>
                              <a:latin typeface="+mn-lt"/>
                            </a:rPr>
                            <a:t>x,k</a:t>
                          </a:r>
                          <a:r>
                            <a:rPr lang="en-US" sz="2400" b="0" dirty="0">
                              <a:effectLst/>
                              <a:latin typeface="+mn-lt"/>
                            </a:rPr>
                            <a:t>) or d(</a:t>
                          </a:r>
                          <a:r>
                            <a:rPr lang="en-US" sz="2400" b="0" dirty="0" err="1">
                              <a:effectLst/>
                              <a:latin typeface="+mn-lt"/>
                            </a:rPr>
                            <a:t>x,y</a:t>
                          </a:r>
                          <a:r>
                            <a:rPr lang="en-US" sz="2400" b="0" dirty="0">
                              <a:effectLst/>
                              <a:latin typeface="+mn-lt"/>
                            </a:rPr>
                            <a:t>)&lt; d(</a:t>
                          </a:r>
                          <a:r>
                            <a:rPr lang="en-US" sz="2400" b="0" dirty="0" err="1">
                              <a:effectLst/>
                              <a:latin typeface="+mn-lt"/>
                            </a:rPr>
                            <a:t>y,k</a:t>
                          </a:r>
                          <a:r>
                            <a:rPr lang="en-US" sz="2400" b="0" dirty="0">
                              <a:effectLst/>
                              <a:latin typeface="+mn-lt"/>
                            </a:rPr>
                            <a:t>):</a:t>
                          </a:r>
                          <a:endParaRPr lang="en-VN" sz="2400" b="0" dirty="0">
                            <a:effectLst/>
                            <a:latin typeface="+mn-lt"/>
                          </a:endParaRPr>
                        </a:p>
                        <a:p>
                          <a:pPr indent="-1270" algn="l"/>
                          <a:r>
                            <a:rPr lang="en-US" sz="2400" b="0" dirty="0">
                              <a:effectLst/>
                              <a:latin typeface="+mn-lt"/>
                            </a:rPr>
                            <a:t>        (x, y) is a T-Link</a:t>
                          </a:r>
                          <a:endParaRPr lang="en-VN" sz="2400" b="0" dirty="0">
                            <a:effectLst/>
                            <a:latin typeface="+mn-lt"/>
                          </a:endParaRPr>
                        </a:p>
                        <a:p>
                          <a:pPr indent="-1270" algn="l"/>
                          <a:r>
                            <a:rPr lang="en-US" sz="2400" b="0" dirty="0">
                              <a:effectLst/>
                              <a:latin typeface="+mn-lt"/>
                            </a:rPr>
                            <a:t>Else:</a:t>
                          </a:r>
                          <a:endParaRPr lang="en-VN" sz="2400" b="0" dirty="0">
                            <a:effectLst/>
                            <a:latin typeface="+mn-lt"/>
                          </a:endParaRPr>
                        </a:p>
                        <a:p>
                          <a:pPr indent="-1270" algn="l"/>
                          <a:r>
                            <a:rPr lang="en-US" sz="2400" b="0" dirty="0">
                              <a:effectLst/>
                              <a:latin typeface="+mn-lt"/>
                            </a:rPr>
                            <a:t>       X or y is </a:t>
                          </a:r>
                          <a:r>
                            <a:rPr lang="en-US" sz="2400" b="0" dirty="0" err="1">
                              <a:effectLst/>
                              <a:latin typeface="+mn-lt"/>
                            </a:rPr>
                            <a:t>nosie</a:t>
                          </a:r>
                          <a:r>
                            <a:rPr lang="en-US" sz="2400" b="0" dirty="0">
                              <a:effectLst/>
                              <a:latin typeface="+mn-lt"/>
                            </a:rPr>
                            <a:t> or x and y is near border</a:t>
                          </a:r>
                        </a:p>
                        <a:p>
                          <a:pPr indent="-1270" algn="l"/>
                          <a:r>
                            <a:rPr lang="en-US" sz="2400" b="0" dirty="0">
                              <a:effectLst/>
                              <a:latin typeface="+mn-lt"/>
                              <a:ea typeface="Times New Roman" panose="02020603050405020304" pitchFamily="18" charset="0"/>
                            </a:rPr>
                            <a:t>End If</a:t>
                          </a:r>
                          <a:endParaRPr lang="en-VN" sz="2400" b="0" dirty="0">
                            <a:effectLst/>
                            <a:latin typeface="+mn-lt"/>
                            <a:ea typeface="Times New Roman" panose="02020603050405020304" pitchFamily="18" charset="0"/>
                          </a:endParaRPr>
                        </a:p>
                      </a:txBody>
                      <a:tcPr marL="63500" marR="63500" marT="63500" marB="63500"/>
                    </a:tc>
                    <a:extLst>
                      <a:ext uri="{0D108BD9-81ED-4DB2-BD59-A6C34878D82A}">
                        <a16:rowId xmlns:a16="http://schemas.microsoft.com/office/drawing/2014/main" val="1750341956"/>
                      </a:ext>
                    </a:extLst>
                  </a:tr>
                </a:tbl>
              </a:graphicData>
            </a:graphic>
          </p:graphicFrame>
        </mc:Choice>
        <mc:Fallback xmlns="">
          <p:graphicFrame>
            <p:nvGraphicFramePr>
              <p:cNvPr id="7" name="Table 6">
                <a:extLst>
                  <a:ext uri="{FF2B5EF4-FFF2-40B4-BE49-F238E27FC236}">
                    <a16:creationId xmlns:a16="http://schemas.microsoft.com/office/drawing/2014/main" id="{56B499F8-EB54-F7B4-719F-38277D44BE6E}"/>
                  </a:ext>
                </a:extLst>
              </p:cNvPr>
              <p:cNvGraphicFramePr>
                <a:graphicFrameLocks noGrp="1"/>
              </p:cNvGraphicFramePr>
              <p:nvPr>
                <p:extLst>
                  <p:ext uri="{D42A27DB-BD31-4B8C-83A1-F6EECF244321}">
                    <p14:modId xmlns:p14="http://schemas.microsoft.com/office/powerpoint/2010/main" val="3954284573"/>
                  </p:ext>
                </p:extLst>
              </p:nvPr>
            </p:nvGraphicFramePr>
            <p:xfrm>
              <a:off x="5371477" y="1146748"/>
              <a:ext cx="6485743" cy="5209602"/>
            </p:xfrm>
            <a:graphic>
              <a:graphicData uri="http://schemas.openxmlformats.org/drawingml/2006/table">
                <a:tbl>
                  <a:tblPr>
                    <a:tableStyleId>{5C22544A-7EE6-4342-B048-85BDC9FD1C3A}</a:tableStyleId>
                  </a:tblPr>
                  <a:tblGrid>
                    <a:gridCol w="6485743">
                      <a:extLst>
                        <a:ext uri="{9D8B030D-6E8A-4147-A177-3AD203B41FA5}">
                          <a16:colId xmlns:a16="http://schemas.microsoft.com/office/drawing/2014/main" val="1194563837"/>
                        </a:ext>
                      </a:extLst>
                    </a:gridCol>
                  </a:tblGrid>
                  <a:tr h="5209602">
                    <a:tc>
                      <a:txBody>
                        <a:bodyPr/>
                        <a:lstStyle/>
                        <a:p>
                          <a:endParaRPr lang="en-VN"/>
                        </a:p>
                      </a:txBody>
                      <a:tcPr marL="63500" marR="63500" marT="63500" marB="63500">
                        <a:blipFill>
                          <a:blip r:embed="rId3"/>
                          <a:stretch>
                            <a:fillRect t="-243" r="-391" b="-243"/>
                          </a:stretch>
                        </a:blipFill>
                      </a:tcPr>
                    </a:tc>
                    <a:extLst>
                      <a:ext uri="{0D108BD9-81ED-4DB2-BD59-A6C34878D82A}">
                        <a16:rowId xmlns:a16="http://schemas.microsoft.com/office/drawing/2014/main" val="1750341956"/>
                      </a:ext>
                    </a:extLst>
                  </a:tr>
                </a:tbl>
              </a:graphicData>
            </a:graphic>
          </p:graphicFrame>
        </mc:Fallback>
      </mc:AlternateContent>
    </p:spTree>
    <p:extLst>
      <p:ext uri="{BB962C8B-B14F-4D97-AF65-F5344CB8AC3E}">
        <p14:creationId xmlns:p14="http://schemas.microsoft.com/office/powerpoint/2010/main" val="208087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MÔ HÌNH ĐỀ XUẤT</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14786A57-C71C-DD64-7DC2-F7DDAB7A03F3}"/>
              </a:ext>
            </a:extLst>
          </p:cNvPr>
          <p:cNvSpPr txBox="1">
            <a:spLocks noGrp="1"/>
          </p:cNvSpPr>
          <p:nvPr>
            <p:ph idx="1"/>
          </p:nvPr>
        </p:nvSpPr>
        <p:spPr>
          <a:xfrm>
            <a:off x="179996" y="1338885"/>
            <a:ext cx="2645276" cy="424732"/>
          </a:xfrm>
          <a:prstGeom prst="rect">
            <a:avLst/>
          </a:prstGeom>
          <a:noFill/>
        </p:spPr>
        <p:txBody>
          <a:bodyPr wrap="none" rtlCol="0">
            <a:spAutoFit/>
          </a:bodyPr>
          <a:lstStyle/>
          <a:p>
            <a:pPr marL="0" indent="0">
              <a:buNone/>
            </a:pPr>
            <a:r>
              <a:rPr lang="en-VN" sz="2400" b="1" dirty="0"/>
              <a:t>SYSTEM MODEL</a:t>
            </a:r>
          </a:p>
        </p:txBody>
      </p:sp>
      <p:pic>
        <p:nvPicPr>
          <p:cNvPr id="7" name="image5.png">
            <a:extLst>
              <a:ext uri="{FF2B5EF4-FFF2-40B4-BE49-F238E27FC236}">
                <a16:creationId xmlns:a16="http://schemas.microsoft.com/office/drawing/2014/main" id="{81ACA9C9-625C-E36A-862A-11BB60BABB40}"/>
              </a:ext>
            </a:extLst>
          </p:cNvPr>
          <p:cNvPicPr/>
          <p:nvPr/>
        </p:nvPicPr>
        <p:blipFill>
          <a:blip r:embed="rId2"/>
          <a:srcRect/>
          <a:stretch>
            <a:fillRect/>
          </a:stretch>
        </p:blipFill>
        <p:spPr>
          <a:xfrm>
            <a:off x="179996" y="2031402"/>
            <a:ext cx="5170669" cy="4324948"/>
          </a:xfrm>
          <a:prstGeom prst="rect">
            <a:avLst/>
          </a:prstGeom>
          <a:ln/>
          <a:effectLst>
            <a:glow rad="449998">
              <a:schemeClr val="accent1">
                <a:alpha val="40000"/>
              </a:schemeClr>
            </a:glow>
            <a:softEdge rad="0"/>
          </a:effectLst>
          <a:scene3d>
            <a:camera prst="orthographicFront">
              <a:rot lat="0" lon="900000" rev="0"/>
            </a:camera>
            <a:lightRig rig="threePt" dir="t"/>
          </a:scene3d>
        </p:spPr>
      </p:pic>
      <p:pic>
        <p:nvPicPr>
          <p:cNvPr id="8" name="image3.png">
            <a:extLst>
              <a:ext uri="{FF2B5EF4-FFF2-40B4-BE49-F238E27FC236}">
                <a16:creationId xmlns:a16="http://schemas.microsoft.com/office/drawing/2014/main" id="{84E34838-11F3-9EA3-C460-0E26792B3507}"/>
              </a:ext>
            </a:extLst>
          </p:cNvPr>
          <p:cNvPicPr/>
          <p:nvPr/>
        </p:nvPicPr>
        <p:blipFill>
          <a:blip r:embed="rId3"/>
          <a:srcRect/>
          <a:stretch>
            <a:fillRect/>
          </a:stretch>
        </p:blipFill>
        <p:spPr>
          <a:xfrm>
            <a:off x="6096000" y="1313347"/>
            <a:ext cx="5548313" cy="2693584"/>
          </a:xfrm>
          <a:prstGeom prst="rect">
            <a:avLst/>
          </a:prstGeom>
          <a:ln/>
          <a:scene3d>
            <a:camera prst="orthographicFront"/>
            <a:lightRig rig="threePt" dir="t"/>
          </a:scene3d>
          <a:sp3d>
            <a:bevelT prst="angle"/>
            <a:bevelB w="165100" prst="coolSlant"/>
          </a:sp3d>
        </p:spPr>
      </p:pic>
      <p:sp>
        <p:nvSpPr>
          <p:cNvPr id="9" name="TextBox 8">
            <a:extLst>
              <a:ext uri="{FF2B5EF4-FFF2-40B4-BE49-F238E27FC236}">
                <a16:creationId xmlns:a16="http://schemas.microsoft.com/office/drawing/2014/main" id="{5CE738FB-7554-7DEB-8F46-1B4DB9961361}"/>
              </a:ext>
            </a:extLst>
          </p:cNvPr>
          <p:cNvSpPr txBox="1"/>
          <p:nvPr/>
        </p:nvSpPr>
        <p:spPr>
          <a:xfrm>
            <a:off x="4797834" y="5583215"/>
            <a:ext cx="931454" cy="12003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VN" dirty="0"/>
              <a:t>SVM</a:t>
            </a:r>
          </a:p>
          <a:p>
            <a:r>
              <a:rPr lang="en-VN" dirty="0"/>
              <a:t>LRF</a:t>
            </a:r>
          </a:p>
          <a:p>
            <a:r>
              <a:rPr lang="en-VN" dirty="0"/>
              <a:t>RF</a:t>
            </a:r>
          </a:p>
          <a:p>
            <a:r>
              <a:rPr lang="en-VN" dirty="0"/>
              <a:t>…</a:t>
            </a:r>
          </a:p>
        </p:txBody>
      </p:sp>
      <p:sp>
        <p:nvSpPr>
          <p:cNvPr id="12" name="TextBox 11">
            <a:extLst>
              <a:ext uri="{FF2B5EF4-FFF2-40B4-BE49-F238E27FC236}">
                <a16:creationId xmlns:a16="http://schemas.microsoft.com/office/drawing/2014/main" id="{5726526C-563F-9C33-11C3-8F5FA29958D3}"/>
              </a:ext>
            </a:extLst>
          </p:cNvPr>
          <p:cNvSpPr txBox="1"/>
          <p:nvPr/>
        </p:nvSpPr>
        <p:spPr>
          <a:xfrm>
            <a:off x="5916084" y="4100187"/>
            <a:ext cx="1227666"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VN" dirty="0"/>
              <a:t>SMOTE</a:t>
            </a:r>
          </a:p>
          <a:p>
            <a:r>
              <a:rPr lang="en-VN" dirty="0"/>
              <a:t>ADASYN</a:t>
            </a:r>
          </a:p>
          <a:p>
            <a:r>
              <a:rPr lang="en-VN" dirty="0"/>
              <a:t>T-LINK…..</a:t>
            </a:r>
          </a:p>
        </p:txBody>
      </p:sp>
      <p:sp>
        <p:nvSpPr>
          <p:cNvPr id="13" name="TextBox 12">
            <a:extLst>
              <a:ext uri="{FF2B5EF4-FFF2-40B4-BE49-F238E27FC236}">
                <a16:creationId xmlns:a16="http://schemas.microsoft.com/office/drawing/2014/main" id="{A63EC228-066A-84CE-4CF4-453124CC2C8D}"/>
              </a:ext>
            </a:extLst>
          </p:cNvPr>
          <p:cNvSpPr txBox="1"/>
          <p:nvPr/>
        </p:nvSpPr>
        <p:spPr>
          <a:xfrm>
            <a:off x="6138373" y="5099918"/>
            <a:ext cx="460732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b="1" dirty="0">
                <a:solidFill>
                  <a:srgbClr val="000000"/>
                </a:solidFill>
                <a:effectLst/>
                <a:latin typeface="+mn-lt"/>
                <a:ea typeface="Times New Roman" panose="02020603050405020304" pitchFamily="18" charset="0"/>
              </a:rPr>
              <a:t>GPS point</a:t>
            </a:r>
            <a:r>
              <a:rPr lang="en-US" dirty="0">
                <a:solidFill>
                  <a:srgbClr val="000000"/>
                </a:solidFill>
                <a:effectLst/>
                <a:latin typeface="+mn-lt"/>
                <a:ea typeface="Times New Roman" panose="02020603050405020304" pitchFamily="18" charset="0"/>
              </a:rPr>
              <a:t>: </a:t>
            </a:r>
            <a:r>
              <a:rPr lang="en-US" i="1" dirty="0">
                <a:solidFill>
                  <a:srgbClr val="000000"/>
                </a:solidFill>
                <a:effectLst/>
                <a:latin typeface="+mn-lt"/>
                <a:ea typeface="Times New Roman" panose="02020603050405020304" pitchFamily="18" charset="0"/>
              </a:rPr>
              <a:t>&lt;id, latitude, longitude, timestamp&gt;</a:t>
            </a:r>
            <a:endParaRPr lang="en-VN" dirty="0">
              <a:latin typeface="+mn-lt"/>
            </a:endParaRPr>
          </a:p>
        </p:txBody>
      </p:sp>
      <p:sp>
        <p:nvSpPr>
          <p:cNvPr id="14" name="TextBox 13">
            <a:extLst>
              <a:ext uri="{FF2B5EF4-FFF2-40B4-BE49-F238E27FC236}">
                <a16:creationId xmlns:a16="http://schemas.microsoft.com/office/drawing/2014/main" id="{4F7B190D-04BD-FE70-7A87-08A7BFED3516}"/>
              </a:ext>
            </a:extLst>
          </p:cNvPr>
          <p:cNvSpPr txBox="1"/>
          <p:nvPr/>
        </p:nvSpPr>
        <p:spPr>
          <a:xfrm>
            <a:off x="5916084" y="5572435"/>
            <a:ext cx="5985403"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lvl="0"/>
            <a:r>
              <a:rPr lang="en-US" b="1" dirty="0">
                <a:solidFill>
                  <a:srgbClr val="000000"/>
                </a:solidFill>
                <a:effectLst/>
                <a:latin typeface="Noto Sans Symbols"/>
                <a:ea typeface="Noto Sans Symbols"/>
                <a:cs typeface="Noto Sans Symbols"/>
              </a:rPr>
              <a:t>GPS trajectory: </a:t>
            </a:r>
            <a:r>
              <a:rPr lang="en-US" dirty="0">
                <a:solidFill>
                  <a:srgbClr val="000000"/>
                </a:solidFill>
                <a:effectLst/>
                <a:latin typeface="+mn-lt"/>
                <a:ea typeface="Noto Sans Symbols"/>
                <a:cs typeface="Noto Sans Symbols"/>
              </a:rPr>
              <a:t>GPS points, Same id component, Time order</a:t>
            </a:r>
            <a:endParaRPr lang="en-VN" dirty="0">
              <a:effectLst/>
              <a:latin typeface="+mn-lt"/>
              <a:ea typeface="Noto Sans Symbols"/>
              <a:cs typeface="Noto Sans Symbols"/>
            </a:endParaRPr>
          </a:p>
        </p:txBody>
      </p:sp>
      <p:sp>
        <p:nvSpPr>
          <p:cNvPr id="16" name="TextBox 15">
            <a:extLst>
              <a:ext uri="{FF2B5EF4-FFF2-40B4-BE49-F238E27FC236}">
                <a16:creationId xmlns:a16="http://schemas.microsoft.com/office/drawing/2014/main" id="{24A6EC09-84A9-6ECE-257F-BFD1D33FFECE}"/>
              </a:ext>
            </a:extLst>
          </p:cNvPr>
          <p:cNvSpPr txBox="1"/>
          <p:nvPr/>
        </p:nvSpPr>
        <p:spPr>
          <a:xfrm>
            <a:off x="6055699" y="6048573"/>
            <a:ext cx="4772671" cy="3077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VN" b="1" dirty="0">
                <a:latin typeface="+mn-lt"/>
              </a:rPr>
              <a:t>GPS dataset or GPS log</a:t>
            </a:r>
            <a:r>
              <a:rPr lang="en-VN" dirty="0"/>
              <a:t>: a set of GPS trajectories</a:t>
            </a:r>
          </a:p>
        </p:txBody>
      </p:sp>
      <p:cxnSp>
        <p:nvCxnSpPr>
          <p:cNvPr id="17" name="Straight Arrow Connector 16">
            <a:extLst>
              <a:ext uri="{FF2B5EF4-FFF2-40B4-BE49-F238E27FC236}">
                <a16:creationId xmlns:a16="http://schemas.microsoft.com/office/drawing/2014/main" id="{1356D660-9E32-3A0D-ABBA-7D059D4BC7B8}"/>
              </a:ext>
            </a:extLst>
          </p:cNvPr>
          <p:cNvCxnSpPr>
            <a:cxnSpLocks/>
          </p:cNvCxnSpPr>
          <p:nvPr/>
        </p:nvCxnSpPr>
        <p:spPr>
          <a:xfrm>
            <a:off x="3829050" y="5884985"/>
            <a:ext cx="98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1C21F9E-76BB-E9C6-23F3-4A3409D50345}"/>
              </a:ext>
            </a:extLst>
          </p:cNvPr>
          <p:cNvCxnSpPr>
            <a:cxnSpLocks/>
          </p:cNvCxnSpPr>
          <p:nvPr/>
        </p:nvCxnSpPr>
        <p:spPr>
          <a:xfrm>
            <a:off x="4932635" y="4159073"/>
            <a:ext cx="98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BCC8EDB-6140-BB85-7B03-60F7D96B6A11}"/>
              </a:ext>
            </a:extLst>
          </p:cNvPr>
          <p:cNvCxnSpPr>
            <a:cxnSpLocks/>
          </p:cNvCxnSpPr>
          <p:nvPr/>
        </p:nvCxnSpPr>
        <p:spPr>
          <a:xfrm flipV="1">
            <a:off x="1257300" y="2483460"/>
            <a:ext cx="4798399" cy="1355660"/>
          </a:xfrm>
          <a:prstGeom prst="curvedConnector3">
            <a:avLst>
              <a:gd name="adj1" fmla="val 17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0CCC8C-2AB7-4265-EBFA-6E0AF2D32C70}"/>
              </a:ext>
            </a:extLst>
          </p:cNvPr>
          <p:cNvCxnSpPr>
            <a:cxnSpLocks/>
            <a:endCxn id="13" idx="1"/>
          </p:cNvCxnSpPr>
          <p:nvPr/>
        </p:nvCxnSpPr>
        <p:spPr>
          <a:xfrm>
            <a:off x="3656499" y="4191597"/>
            <a:ext cx="2481874" cy="10929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74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CÔNG TRÌNH NGHIÊN CỨU TRƯỚC</a:t>
            </a: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6" y="1324598"/>
            <a:ext cx="10864320" cy="4822418"/>
          </a:xfrm>
        </p:spPr>
        <p:txBody>
          <a:bodyPr/>
          <a:lstStyle/>
          <a:p>
            <a:pPr marL="0" indent="0">
              <a:buNone/>
            </a:pP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A53287E-56F7-188C-2EE0-AD8A0AFC224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404734" y="1826860"/>
            <a:ext cx="4928870" cy="214325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4A0606D-55D5-EF0C-4ABB-5FB8BCDDBC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733" y="3970115"/>
            <a:ext cx="4827023" cy="2490487"/>
          </a:xfrm>
          <a:prstGeom prst="rect">
            <a:avLst/>
          </a:prstGeom>
          <a:noFill/>
          <a:ln>
            <a:noFill/>
          </a:ln>
        </p:spPr>
      </p:pic>
      <p:pic>
        <p:nvPicPr>
          <p:cNvPr id="8" name="Picture 7">
            <a:extLst>
              <a:ext uri="{FF2B5EF4-FFF2-40B4-BE49-F238E27FC236}">
                <a16:creationId xmlns:a16="http://schemas.microsoft.com/office/drawing/2014/main" id="{6208A4BF-B992-1631-B418-7F83A25934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87756" y="1324598"/>
            <a:ext cx="3699510" cy="3161677"/>
          </a:xfrm>
          <a:prstGeom prst="rect">
            <a:avLst/>
          </a:prstGeom>
          <a:noFill/>
        </p:spPr>
      </p:pic>
      <p:sp>
        <p:nvSpPr>
          <p:cNvPr id="9" name="Down Arrow 8">
            <a:extLst>
              <a:ext uri="{FF2B5EF4-FFF2-40B4-BE49-F238E27FC236}">
                <a16:creationId xmlns:a16="http://schemas.microsoft.com/office/drawing/2014/main" id="{13816563-E798-0E93-ED5C-E1506D2BBDA6}"/>
              </a:ext>
            </a:extLst>
          </p:cNvPr>
          <p:cNvSpPr/>
          <p:nvPr/>
        </p:nvSpPr>
        <p:spPr>
          <a:xfrm>
            <a:off x="9771334" y="4527660"/>
            <a:ext cx="965628" cy="687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47E80013-F0E7-1B51-2694-A7014420A400}"/>
              </a:ext>
            </a:extLst>
          </p:cNvPr>
          <p:cNvSpPr txBox="1"/>
          <p:nvPr/>
        </p:nvSpPr>
        <p:spPr>
          <a:xfrm>
            <a:off x="8610600" y="5191284"/>
            <a:ext cx="3286125" cy="707886"/>
          </a:xfrm>
          <a:prstGeom prst="rect">
            <a:avLst/>
          </a:prstGeom>
          <a:noFill/>
        </p:spPr>
        <p:txBody>
          <a:bodyPr wrap="square" rtlCol="0">
            <a:spAutoFit/>
          </a:bodyPr>
          <a:lstStyle/>
          <a:p>
            <a:r>
              <a:rPr lang="en-US" sz="2000" dirty="0" err="1"/>
              <a:t>Phát</a:t>
            </a:r>
            <a:r>
              <a:rPr lang="en-US" sz="2000" dirty="0"/>
              <a:t> </a:t>
            </a:r>
            <a:r>
              <a:rPr lang="en-US" sz="2000" dirty="0" err="1"/>
              <a:t>hiện</a:t>
            </a:r>
            <a:r>
              <a:rPr lang="en-US" sz="2000" dirty="0"/>
              <a:t> </a:t>
            </a:r>
            <a:r>
              <a:rPr lang="en-US" sz="2000" dirty="0" err="1"/>
              <a:t>các</a:t>
            </a:r>
            <a:r>
              <a:rPr lang="en-US" sz="2000" dirty="0"/>
              <a:t> </a:t>
            </a:r>
            <a:r>
              <a:rPr lang="en-US" sz="2000" dirty="0" err="1"/>
              <a:t>ngoại</a:t>
            </a:r>
            <a:r>
              <a:rPr lang="en-US" sz="2000" dirty="0"/>
              <a:t> </a:t>
            </a:r>
            <a:r>
              <a:rPr lang="en-US" sz="2000" dirty="0" err="1"/>
              <a:t>lệ</a:t>
            </a:r>
            <a:r>
              <a:rPr lang="en-US" sz="2000" dirty="0"/>
              <a:t> </a:t>
            </a:r>
            <a:r>
              <a:rPr lang="en-US" sz="2000" dirty="0" err="1"/>
              <a:t>dựa</a:t>
            </a:r>
            <a:r>
              <a:rPr lang="en-US" sz="2000" dirty="0"/>
              <a:t> </a:t>
            </a:r>
            <a:r>
              <a:rPr lang="en-US" sz="2000" dirty="0" err="1"/>
              <a:t>trên</a:t>
            </a:r>
            <a:r>
              <a:rPr lang="en-US" sz="2000" dirty="0"/>
              <a:t> </a:t>
            </a:r>
            <a:r>
              <a:rPr lang="en-US" sz="2000" dirty="0" err="1"/>
              <a:t>khoảng</a:t>
            </a:r>
            <a:r>
              <a:rPr lang="en-US" sz="2000" dirty="0"/>
              <a:t> </a:t>
            </a:r>
            <a:r>
              <a:rPr lang="en-US" sz="2000" dirty="0" err="1"/>
              <a:t>cách</a:t>
            </a:r>
            <a:r>
              <a:rPr lang="en-US" sz="2000" dirty="0"/>
              <a:t> </a:t>
            </a:r>
            <a:r>
              <a:rPr lang="en-US" sz="2000" dirty="0" err="1"/>
              <a:t>và</a:t>
            </a:r>
            <a:r>
              <a:rPr lang="en-US" sz="2000" dirty="0"/>
              <a:t> </a:t>
            </a:r>
            <a:r>
              <a:rPr lang="en-US" sz="2000" dirty="0" err="1"/>
              <a:t>mật</a:t>
            </a:r>
            <a:r>
              <a:rPr lang="en-US" sz="2000" dirty="0"/>
              <a:t> </a:t>
            </a:r>
            <a:r>
              <a:rPr lang="en-US" sz="2000" dirty="0" err="1"/>
              <a:t>độ</a:t>
            </a:r>
            <a:endParaRPr lang="en-VN" sz="2000" dirty="0"/>
          </a:p>
        </p:txBody>
      </p:sp>
      <p:sp>
        <p:nvSpPr>
          <p:cNvPr id="11" name="TextBox 10">
            <a:extLst>
              <a:ext uri="{FF2B5EF4-FFF2-40B4-BE49-F238E27FC236}">
                <a16:creationId xmlns:a16="http://schemas.microsoft.com/office/drawing/2014/main" id="{469B7439-46A2-846C-3B4A-AF1A8140681E}"/>
              </a:ext>
            </a:extLst>
          </p:cNvPr>
          <p:cNvSpPr txBox="1"/>
          <p:nvPr/>
        </p:nvSpPr>
        <p:spPr>
          <a:xfrm>
            <a:off x="4244277" y="1617526"/>
            <a:ext cx="3483981" cy="1415772"/>
          </a:xfrm>
          <a:prstGeom prst="rect">
            <a:avLst/>
          </a:prstGeom>
          <a:noFill/>
        </p:spPr>
        <p:txBody>
          <a:bodyPr wrap="square" rtlCol="0">
            <a:spAutoFit/>
          </a:bodyPr>
          <a:lstStyle/>
          <a:p>
            <a:r>
              <a:rPr lang="en-VN" sz="2400" dirty="0">
                <a:sym typeface="Wingdings" pitchFamily="2" charset="2"/>
              </a:rPr>
              <a:t>Split Trajectory(S, D)</a:t>
            </a:r>
          </a:p>
          <a:p>
            <a:r>
              <a:rPr lang="en-VN" sz="2400" dirty="0">
                <a:sym typeface="Wingdings" pitchFamily="2" charset="2"/>
              </a:rPr>
              <a:t>Sub Trajectory (S1, D1) </a:t>
            </a:r>
          </a:p>
          <a:p>
            <a:r>
              <a:rPr lang="en-VN" sz="2400" dirty="0">
                <a:sym typeface="Wingdings" pitchFamily="2" charset="2"/>
              </a:rPr>
              <a:t>Sub Trajectory (S2, D2)</a:t>
            </a:r>
          </a:p>
          <a:p>
            <a:r>
              <a:rPr lang="en-VN" dirty="0">
                <a:sym typeface="Wingdings" pitchFamily="2" charset="2"/>
              </a:rPr>
              <a:t> </a:t>
            </a:r>
            <a:endParaRPr lang="en-VN" dirty="0"/>
          </a:p>
        </p:txBody>
      </p:sp>
      <p:sp>
        <p:nvSpPr>
          <p:cNvPr id="12" name="TextBox 11">
            <a:extLst>
              <a:ext uri="{FF2B5EF4-FFF2-40B4-BE49-F238E27FC236}">
                <a16:creationId xmlns:a16="http://schemas.microsoft.com/office/drawing/2014/main" id="{FD6B9953-A83E-A5E1-21E0-86343BE43B42}"/>
              </a:ext>
            </a:extLst>
          </p:cNvPr>
          <p:cNvSpPr txBox="1"/>
          <p:nvPr/>
        </p:nvSpPr>
        <p:spPr>
          <a:xfrm>
            <a:off x="4286256" y="4482053"/>
            <a:ext cx="3483981" cy="1046440"/>
          </a:xfrm>
          <a:prstGeom prst="rect">
            <a:avLst/>
          </a:prstGeom>
          <a:noFill/>
        </p:spPr>
        <p:txBody>
          <a:bodyPr wrap="square" rtlCol="0">
            <a:spAutoFit/>
          </a:bodyPr>
          <a:lstStyle/>
          <a:p>
            <a:r>
              <a:rPr lang="en-VN" sz="2400" dirty="0">
                <a:sym typeface="Wingdings" pitchFamily="2" charset="2"/>
              </a:rPr>
              <a:t>S ----- D </a:t>
            </a:r>
            <a:r>
              <a:rPr lang="en-US" sz="2400" dirty="0">
                <a:sym typeface="Wingdings" pitchFamily="2" charset="2"/>
              </a:rPr>
              <a:t>is many routers </a:t>
            </a:r>
          </a:p>
          <a:p>
            <a:r>
              <a:rPr lang="en-US" sz="2400" dirty="0">
                <a:sym typeface="Wingdings" pitchFamily="2" charset="2"/>
              </a:rPr>
              <a:t>t0, t1, t2, t3 …</a:t>
            </a:r>
            <a:endParaRPr lang="en-VN" sz="2400" dirty="0">
              <a:sym typeface="Wingdings" pitchFamily="2" charset="2"/>
            </a:endParaRPr>
          </a:p>
          <a:p>
            <a:r>
              <a:rPr lang="en-VN" dirty="0">
                <a:sym typeface="Wingdings" pitchFamily="2" charset="2"/>
              </a:rPr>
              <a:t> </a:t>
            </a:r>
            <a:endParaRPr lang="en-VN" dirty="0"/>
          </a:p>
        </p:txBody>
      </p:sp>
    </p:spTree>
    <p:extLst>
      <p:ext uri="{BB962C8B-B14F-4D97-AF65-F5344CB8AC3E}">
        <p14:creationId xmlns:p14="http://schemas.microsoft.com/office/powerpoint/2010/main" val="405722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GIỚI THIỆU BỘ DỮ LIỆU</a:t>
            </a: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114300" y="1324598"/>
            <a:ext cx="11239500" cy="5533402"/>
          </a:xfrm>
        </p:spPr>
        <p:txBody>
          <a:bodyPr/>
          <a:lstStyle/>
          <a:p>
            <a:pPr marL="0" indent="0">
              <a:buNone/>
            </a:pP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ty OTS</a:t>
            </a:r>
          </a:p>
          <a:p>
            <a:pPr marL="0" indent="0">
              <a:buNone/>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Tập dữ liệu : 411 phương : xe buýt, xe tải, taxi và ô tô</a:t>
            </a:r>
          </a:p>
          <a:p>
            <a:pPr marL="0" indent="0">
              <a:buNone/>
            </a:pPr>
            <a:r>
              <a:rPr lang="vi-VN" sz="2000" dirty="0">
                <a:latin typeface="Times New Roman" panose="02020603050405020304" pitchFamily="18" charset="0"/>
                <a:cs typeface="Times New Roman" panose="02020603050405020304" pitchFamily="18" charset="0"/>
              </a:rPr>
              <a:t>	Khai thác Hồ Chí Minh Việt Nam</a:t>
            </a:r>
          </a:p>
          <a:p>
            <a:pPr marL="0" indent="0">
              <a:buNone/>
            </a:pPr>
            <a:r>
              <a:rPr lang="vi-VN" sz="2000" dirty="0">
                <a:latin typeface="Times New Roman" panose="02020603050405020304" pitchFamily="18" charset="0"/>
                <a:cs typeface="Times New Roman" panose="02020603050405020304" pitchFamily="18" charset="0"/>
              </a:rPr>
              <a:t>	</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Từ</a:t>
            </a:r>
            <a:r>
              <a:rPr lang="en-US" sz="2000" dirty="0">
                <a:effectLst/>
                <a:latin typeface="+mn-lt"/>
                <a:ea typeface="Times New Roman" panose="02020603050405020304" pitchFamily="18" charset="0"/>
              </a:rPr>
              <a:t> 01/06/2015 </a:t>
            </a:r>
            <a:r>
              <a:rPr lang="en-US" sz="2000" dirty="0" err="1">
                <a:effectLst/>
                <a:latin typeface="+mn-lt"/>
                <a:ea typeface="Times New Roman" panose="02020603050405020304" pitchFamily="18" charset="0"/>
              </a:rPr>
              <a:t>đến</a:t>
            </a:r>
            <a:r>
              <a:rPr lang="en-US" sz="2000" dirty="0">
                <a:effectLst/>
                <a:latin typeface="+mn-lt"/>
                <a:ea typeface="Times New Roman" panose="02020603050405020304" pitchFamily="18" charset="0"/>
              </a:rPr>
              <a:t> 07/06/2015</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DBFFEB3-EB13-8A61-019E-C790EEAA4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7106" y="3569669"/>
            <a:ext cx="5691267" cy="315180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029E881-1F70-32D6-2569-E704D8BAD0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29363" y="3569668"/>
            <a:ext cx="5587719" cy="3151805"/>
          </a:xfrm>
          <a:prstGeom prst="rect">
            <a:avLst/>
          </a:prstGeom>
          <a:noFill/>
          <a:ln>
            <a:noFill/>
          </a:ln>
          <a:extLst>
            <a:ext uri="{53640926-AAD7-44D8-BBD7-CCE9431645EC}">
              <a14:shadowObscured xmlns:a14="http://schemas.microsoft.com/office/drawing/2010/main"/>
            </a:ext>
          </a:extLst>
        </p:spPr>
      </p:pic>
      <p:pic>
        <p:nvPicPr>
          <p:cNvPr id="8" name="Picture 7" descr="Icon&#10;&#10;Description automatically generated">
            <a:extLst>
              <a:ext uri="{FF2B5EF4-FFF2-40B4-BE49-F238E27FC236}">
                <a16:creationId xmlns:a16="http://schemas.microsoft.com/office/drawing/2014/main" id="{2D196EA3-A382-D070-A444-DCC2D4AB2FF8}"/>
              </a:ext>
            </a:extLst>
          </p:cNvPr>
          <p:cNvPicPr>
            <a:picLocks noChangeAspect="1"/>
          </p:cNvPicPr>
          <p:nvPr/>
        </p:nvPicPr>
        <p:blipFill>
          <a:blip r:embed="rId4"/>
          <a:stretch>
            <a:fillRect/>
          </a:stretch>
        </p:blipFill>
        <p:spPr>
          <a:xfrm>
            <a:off x="172933" y="1876939"/>
            <a:ext cx="616662" cy="436831"/>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9DB2148F-5DC6-12F0-95B5-6F1208407D6B}"/>
              </a:ext>
            </a:extLst>
          </p:cNvPr>
          <p:cNvPicPr>
            <a:picLocks noChangeAspect="1"/>
          </p:cNvPicPr>
          <p:nvPr/>
        </p:nvPicPr>
        <p:blipFill>
          <a:blip r:embed="rId5"/>
          <a:stretch>
            <a:fillRect/>
          </a:stretch>
        </p:blipFill>
        <p:spPr>
          <a:xfrm>
            <a:off x="221539" y="2332576"/>
            <a:ext cx="616661" cy="327513"/>
          </a:xfrm>
          <a:prstGeom prst="rect">
            <a:avLst/>
          </a:prstGeom>
        </p:spPr>
      </p:pic>
      <p:pic>
        <p:nvPicPr>
          <p:cNvPr id="10" name="Picture 9" descr="Icon&#10;&#10;Description automatically generated">
            <a:extLst>
              <a:ext uri="{FF2B5EF4-FFF2-40B4-BE49-F238E27FC236}">
                <a16:creationId xmlns:a16="http://schemas.microsoft.com/office/drawing/2014/main" id="{0FFB0E89-87C7-6AF6-C14F-B353AAD621D7}"/>
              </a:ext>
            </a:extLst>
          </p:cNvPr>
          <p:cNvPicPr>
            <a:picLocks noChangeAspect="1"/>
          </p:cNvPicPr>
          <p:nvPr/>
        </p:nvPicPr>
        <p:blipFill>
          <a:blip r:embed="rId6"/>
          <a:stretch>
            <a:fillRect/>
          </a:stretch>
        </p:blipFill>
        <p:spPr>
          <a:xfrm>
            <a:off x="178176" y="2788743"/>
            <a:ext cx="703386" cy="289709"/>
          </a:xfrm>
          <a:prstGeom prst="rect">
            <a:avLst/>
          </a:prstGeom>
        </p:spPr>
      </p:pic>
      <p:pic>
        <p:nvPicPr>
          <p:cNvPr id="11" name="Picture 10" descr="Icon&#10;&#10;Description automatically generated">
            <a:extLst>
              <a:ext uri="{FF2B5EF4-FFF2-40B4-BE49-F238E27FC236}">
                <a16:creationId xmlns:a16="http://schemas.microsoft.com/office/drawing/2014/main" id="{9EF0979E-8E1D-6E5A-4F71-75C94E6C4B4C}"/>
              </a:ext>
            </a:extLst>
          </p:cNvPr>
          <p:cNvPicPr>
            <a:picLocks noChangeAspect="1"/>
          </p:cNvPicPr>
          <p:nvPr/>
        </p:nvPicPr>
        <p:blipFill>
          <a:blip r:embed="rId7"/>
          <a:stretch>
            <a:fillRect/>
          </a:stretch>
        </p:blipFill>
        <p:spPr>
          <a:xfrm>
            <a:off x="219989" y="3237053"/>
            <a:ext cx="692150" cy="332616"/>
          </a:xfrm>
          <a:prstGeom prst="rect">
            <a:avLst/>
          </a:prstGeom>
        </p:spPr>
      </p:pic>
    </p:spTree>
    <p:extLst>
      <p:ext uri="{BB962C8B-B14F-4D97-AF65-F5344CB8AC3E}">
        <p14:creationId xmlns:p14="http://schemas.microsoft.com/office/powerpoint/2010/main" val="2119109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GIỚI THIỆU BỘ DỮ LIỆU(TT)</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5" descr="Map&#10;&#10;Description automatically generated">
            <a:extLst>
              <a:ext uri="{FF2B5EF4-FFF2-40B4-BE49-F238E27FC236}">
                <a16:creationId xmlns:a16="http://schemas.microsoft.com/office/drawing/2014/main" id="{94EE9748-DC56-E656-1CF3-63542E1C46C6}"/>
              </a:ext>
            </a:extLst>
          </p:cNvPr>
          <p:cNvPicPr>
            <a:picLocks noGrp="1" noChangeAspect="1"/>
          </p:cNvPicPr>
          <p:nvPr>
            <p:ph idx="1"/>
          </p:nvPr>
        </p:nvPicPr>
        <p:blipFill>
          <a:blip r:embed="rId2"/>
          <a:stretch>
            <a:fillRect/>
          </a:stretch>
        </p:blipFill>
        <p:spPr>
          <a:xfrm>
            <a:off x="285749" y="2788955"/>
            <a:ext cx="10772775" cy="3830919"/>
          </a:xfrm>
          <a:prstGeom prst="rect">
            <a:avLst/>
          </a:prstGeom>
        </p:spPr>
      </p:pic>
      <p:sp>
        <p:nvSpPr>
          <p:cNvPr id="7" name="TextBox 6">
            <a:extLst>
              <a:ext uri="{FF2B5EF4-FFF2-40B4-BE49-F238E27FC236}">
                <a16:creationId xmlns:a16="http://schemas.microsoft.com/office/drawing/2014/main" id="{D6480CBA-5143-AEB5-E02B-F2ED9DCB8D07}"/>
              </a:ext>
            </a:extLst>
          </p:cNvPr>
          <p:cNvSpPr txBox="1"/>
          <p:nvPr/>
        </p:nvSpPr>
        <p:spPr>
          <a:xfrm>
            <a:off x="182227" y="1465516"/>
            <a:ext cx="9466098" cy="1446550"/>
          </a:xfrm>
          <a:prstGeom prst="rect">
            <a:avLst/>
          </a:prstGeom>
          <a:noFill/>
        </p:spPr>
        <p:txBody>
          <a:bodyPr wrap="square" rtlCol="0">
            <a:spAutoFit/>
          </a:bodyPr>
          <a:lstStyle/>
          <a:p>
            <a:r>
              <a:rPr lang="en-US" sz="2000" dirty="0">
                <a:latin typeface="+mn-lt"/>
                <a:ea typeface="Times New Roman" panose="02020603050405020304" pitchFamily="18" charset="0"/>
              </a:rPr>
              <a:t>	</a:t>
            </a:r>
            <a:r>
              <a:rPr lang="en-US" sz="2200" dirty="0" err="1">
                <a:solidFill>
                  <a:srgbClr val="005C5A"/>
                </a:solidFill>
                <a:latin typeface="+mn-lt"/>
                <a:ea typeface="Times New Roman" panose="02020603050405020304" pitchFamily="18" charset="0"/>
              </a:rPr>
              <a:t>Dữ</a:t>
            </a:r>
            <a:r>
              <a:rPr lang="en-US" sz="2200" dirty="0">
                <a:solidFill>
                  <a:srgbClr val="005C5A"/>
                </a:solidFill>
                <a:latin typeface="+mn-lt"/>
                <a:ea typeface="Times New Roman" panose="02020603050405020304" pitchFamily="18" charset="0"/>
              </a:rPr>
              <a:t> </a:t>
            </a:r>
            <a:r>
              <a:rPr lang="en-US" sz="2200" dirty="0" err="1">
                <a:solidFill>
                  <a:srgbClr val="005C5A"/>
                </a:solidFill>
                <a:latin typeface="+mn-lt"/>
                <a:ea typeface="Times New Roman" panose="02020603050405020304" pitchFamily="18" charset="0"/>
              </a:rPr>
              <a:t>liệu</a:t>
            </a:r>
            <a:r>
              <a:rPr lang="en-US" sz="2200" dirty="0">
                <a:solidFill>
                  <a:srgbClr val="005C5A"/>
                </a:solidFill>
                <a:latin typeface="+mn-lt"/>
                <a:ea typeface="Times New Roman" panose="02020603050405020304" pitchFamily="18" charset="0"/>
              </a:rPr>
              <a:t> </a:t>
            </a:r>
            <a:r>
              <a:rPr lang="en-US" sz="2200" dirty="0" err="1">
                <a:solidFill>
                  <a:srgbClr val="005C5A"/>
                </a:solidFill>
                <a:latin typeface="+mn-lt"/>
                <a:ea typeface="Times New Roman" panose="02020603050405020304" pitchFamily="18" charset="0"/>
              </a:rPr>
              <a:t>được</a:t>
            </a:r>
            <a:r>
              <a:rPr lang="en-US" sz="2200" dirty="0">
                <a:solidFill>
                  <a:srgbClr val="005C5A"/>
                </a:solidFill>
                <a:latin typeface="+mn-lt"/>
                <a:ea typeface="Times New Roman" panose="02020603050405020304" pitchFamily="18" charset="0"/>
              </a:rPr>
              <a:t> </a:t>
            </a:r>
            <a:r>
              <a:rPr lang="en-US" sz="2200" dirty="0" err="1">
                <a:solidFill>
                  <a:srgbClr val="005C5A"/>
                </a:solidFill>
                <a:latin typeface="+mn-lt"/>
                <a:ea typeface="Times New Roman" panose="02020603050405020304" pitchFamily="18" charset="0"/>
              </a:rPr>
              <a:t>cung</a:t>
            </a:r>
            <a:r>
              <a:rPr lang="en-US" sz="2200" dirty="0">
                <a:solidFill>
                  <a:srgbClr val="005C5A"/>
                </a:solidFill>
                <a:latin typeface="+mn-lt"/>
                <a:ea typeface="Times New Roman" panose="02020603050405020304" pitchFamily="18" charset="0"/>
              </a:rPr>
              <a:t> </a:t>
            </a:r>
            <a:r>
              <a:rPr lang="en-US" sz="2200" dirty="0" err="1">
                <a:solidFill>
                  <a:srgbClr val="005C5A"/>
                </a:solidFill>
                <a:ea typeface="Times New Roman" panose="02020603050405020304" pitchFamily="18" charset="0"/>
              </a:rPr>
              <a:t>cấp</a:t>
            </a:r>
            <a:r>
              <a:rPr lang="en-US" sz="2200" dirty="0">
                <a:solidFill>
                  <a:srgbClr val="005C5A"/>
                </a:solidFill>
                <a:ea typeface="Times New Roman" panose="02020603050405020304" pitchFamily="18" charset="0"/>
              </a:rPr>
              <a:t> </a:t>
            </a:r>
            <a:r>
              <a:rPr lang="en-US" sz="2200" dirty="0" err="1">
                <a:solidFill>
                  <a:srgbClr val="005C5A"/>
                </a:solidFill>
                <a:ea typeface="Times New Roman" panose="02020603050405020304" pitchFamily="18" charset="0"/>
              </a:rPr>
              <a:t>bởi</a:t>
            </a:r>
            <a:r>
              <a:rPr lang="en-US" sz="2200" dirty="0">
                <a:solidFill>
                  <a:srgbClr val="005C5A"/>
                </a:solidFill>
                <a:effectLst/>
                <a:latin typeface="+mn-lt"/>
                <a:ea typeface="Times New Roman" panose="02020603050405020304" pitchFamily="18" charset="0"/>
              </a:rPr>
              <a:t> Kaggle website</a:t>
            </a:r>
            <a:r>
              <a:rPr lang="en-VN" sz="2200" dirty="0">
                <a:solidFill>
                  <a:srgbClr val="005C5A"/>
                </a:solidFill>
                <a:effectLst/>
                <a:latin typeface="+mn-lt"/>
              </a:rPr>
              <a:t> </a:t>
            </a:r>
            <a:endParaRPr lang="en-US" sz="2200" dirty="0">
              <a:solidFill>
                <a:srgbClr val="005C5A"/>
              </a:solidFill>
              <a:effectLst/>
              <a:latin typeface="+mn-lt"/>
              <a:ea typeface="Times New Roman" panose="02020603050405020304" pitchFamily="18" charset="0"/>
            </a:endParaRPr>
          </a:p>
          <a:p>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Tập</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dữ</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liệu</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mô</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tả</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hành</a:t>
            </a:r>
            <a:r>
              <a:rPr lang="en-US" sz="2200" dirty="0">
                <a:solidFill>
                  <a:srgbClr val="005C5A"/>
                </a:solidFill>
                <a:effectLst/>
                <a:latin typeface="+mn-lt"/>
                <a:ea typeface="Times New Roman" panose="02020603050405020304" pitchFamily="18" charset="0"/>
              </a:rPr>
              <a:t> </a:t>
            </a:r>
            <a:r>
              <a:rPr lang="en-US" sz="2200" dirty="0" err="1">
                <a:solidFill>
                  <a:srgbClr val="005C5A"/>
                </a:solidFill>
                <a:effectLst/>
                <a:latin typeface="+mn-lt"/>
                <a:ea typeface="Times New Roman" panose="02020603050405020304" pitchFamily="18" charset="0"/>
              </a:rPr>
              <a:t>trình</a:t>
            </a:r>
            <a:r>
              <a:rPr lang="en-US" sz="2200" dirty="0">
                <a:solidFill>
                  <a:srgbClr val="005C5A"/>
                </a:solidFill>
                <a:effectLst/>
                <a:latin typeface="+mn-lt"/>
                <a:ea typeface="Times New Roman" panose="02020603050405020304" pitchFamily="18" charset="0"/>
              </a:rPr>
              <a:t> 10,357 taxi</a:t>
            </a:r>
            <a:r>
              <a:rPr lang="en-VN" sz="2200" dirty="0">
                <a:solidFill>
                  <a:srgbClr val="005C5A"/>
                </a:solidFill>
                <a:effectLst/>
                <a:latin typeface="+mn-lt"/>
              </a:rPr>
              <a:t> </a:t>
            </a:r>
          </a:p>
          <a:p>
            <a:r>
              <a:rPr lang="en-US" sz="2200" dirty="0">
                <a:solidFill>
                  <a:srgbClr val="005C5A"/>
                </a:solidFill>
                <a:effectLst/>
                <a:latin typeface="+mn-lt"/>
                <a:ea typeface="Times New Roman" panose="02020603050405020304" pitchFamily="18" charset="0"/>
              </a:rPr>
              <a:t>	Beijing</a:t>
            </a:r>
            <a:r>
              <a:rPr lang="en-VN" sz="2200" dirty="0">
                <a:solidFill>
                  <a:srgbClr val="005C5A"/>
                </a:solidFill>
                <a:latin typeface="+mn-lt"/>
                <a:ea typeface="Times New Roman" panose="02020603050405020304" pitchFamily="18" charset="0"/>
              </a:rPr>
              <a:t>-China</a:t>
            </a:r>
            <a:r>
              <a:rPr lang="en-US" sz="2200" dirty="0">
                <a:solidFill>
                  <a:srgbClr val="005C5A"/>
                </a:solidFill>
                <a:effectLst/>
                <a:latin typeface="+mn-lt"/>
                <a:ea typeface="Times New Roman" panose="02020603050405020304" pitchFamily="18" charset="0"/>
              </a:rPr>
              <a:t>.</a:t>
            </a:r>
          </a:p>
          <a:p>
            <a:r>
              <a:rPr lang="en-US" sz="2200" dirty="0">
                <a:solidFill>
                  <a:srgbClr val="005C5A"/>
                </a:solidFill>
                <a:effectLst/>
                <a:latin typeface="+mn-lt"/>
                <a:ea typeface="Times New Roman" panose="02020603050405020304" pitchFamily="18" charset="0"/>
              </a:rPr>
              <a:t>	2/2/2008 </a:t>
            </a:r>
            <a:r>
              <a:rPr lang="en-US" sz="2200" dirty="0" err="1">
                <a:solidFill>
                  <a:srgbClr val="005C5A"/>
                </a:solidFill>
                <a:effectLst/>
                <a:latin typeface="+mn-lt"/>
                <a:ea typeface="Times New Roman" panose="02020603050405020304" pitchFamily="18" charset="0"/>
              </a:rPr>
              <a:t>đến</a:t>
            </a:r>
            <a:r>
              <a:rPr lang="en-US" sz="2200" dirty="0">
                <a:solidFill>
                  <a:srgbClr val="005C5A"/>
                </a:solidFill>
                <a:effectLst/>
                <a:latin typeface="+mn-lt"/>
                <a:ea typeface="Times New Roman" panose="02020603050405020304" pitchFamily="18" charset="0"/>
              </a:rPr>
              <a:t> 8/2/2008.</a:t>
            </a:r>
            <a:r>
              <a:rPr lang="en-VN" sz="2200" dirty="0">
                <a:solidFill>
                  <a:srgbClr val="005C5A"/>
                </a:solidFill>
                <a:effectLst/>
                <a:latin typeface="+mn-lt"/>
              </a:rPr>
              <a:t> </a:t>
            </a:r>
            <a:endParaRPr lang="en-VN" sz="2200" dirty="0">
              <a:solidFill>
                <a:srgbClr val="005C5A"/>
              </a:solidFill>
              <a:latin typeface="+mn-lt"/>
            </a:endParaRPr>
          </a:p>
        </p:txBody>
      </p:sp>
      <p:pic>
        <p:nvPicPr>
          <p:cNvPr id="8" name="Picture 7" descr="Icon&#10;&#10;Description automatically generated">
            <a:extLst>
              <a:ext uri="{FF2B5EF4-FFF2-40B4-BE49-F238E27FC236}">
                <a16:creationId xmlns:a16="http://schemas.microsoft.com/office/drawing/2014/main" id="{2CA906ED-67C8-6612-797B-F699F2A6F624}"/>
              </a:ext>
            </a:extLst>
          </p:cNvPr>
          <p:cNvPicPr>
            <a:picLocks noChangeAspect="1"/>
          </p:cNvPicPr>
          <p:nvPr/>
        </p:nvPicPr>
        <p:blipFill>
          <a:blip r:embed="rId3"/>
          <a:stretch>
            <a:fillRect/>
          </a:stretch>
        </p:blipFill>
        <p:spPr>
          <a:xfrm>
            <a:off x="182227" y="1505650"/>
            <a:ext cx="616662" cy="436831"/>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6556AC74-9648-D982-6DF4-E7FF5E5B3C7B}"/>
              </a:ext>
            </a:extLst>
          </p:cNvPr>
          <p:cNvPicPr>
            <a:picLocks noChangeAspect="1"/>
          </p:cNvPicPr>
          <p:nvPr/>
        </p:nvPicPr>
        <p:blipFill>
          <a:blip r:embed="rId4"/>
          <a:stretch>
            <a:fillRect/>
          </a:stretch>
        </p:blipFill>
        <p:spPr>
          <a:xfrm>
            <a:off x="285749" y="1911470"/>
            <a:ext cx="616661" cy="327513"/>
          </a:xfrm>
          <a:prstGeom prst="rect">
            <a:avLst/>
          </a:prstGeom>
        </p:spPr>
      </p:pic>
      <p:pic>
        <p:nvPicPr>
          <p:cNvPr id="10" name="Picture 9" descr="Icon&#10;&#10;Description automatically generated">
            <a:extLst>
              <a:ext uri="{FF2B5EF4-FFF2-40B4-BE49-F238E27FC236}">
                <a16:creationId xmlns:a16="http://schemas.microsoft.com/office/drawing/2014/main" id="{F405C138-8A4F-73C3-D87F-7FBC6C8275A9}"/>
              </a:ext>
            </a:extLst>
          </p:cNvPr>
          <p:cNvPicPr>
            <a:picLocks noChangeAspect="1"/>
          </p:cNvPicPr>
          <p:nvPr/>
        </p:nvPicPr>
        <p:blipFill>
          <a:blip r:embed="rId5"/>
          <a:stretch>
            <a:fillRect/>
          </a:stretch>
        </p:blipFill>
        <p:spPr>
          <a:xfrm>
            <a:off x="242386" y="2193508"/>
            <a:ext cx="703386" cy="289709"/>
          </a:xfrm>
          <a:prstGeom prst="rect">
            <a:avLst/>
          </a:prstGeom>
        </p:spPr>
      </p:pic>
      <p:pic>
        <p:nvPicPr>
          <p:cNvPr id="11" name="Picture 10" descr="Icon&#10;&#10;Description automatically generated">
            <a:extLst>
              <a:ext uri="{FF2B5EF4-FFF2-40B4-BE49-F238E27FC236}">
                <a16:creationId xmlns:a16="http://schemas.microsoft.com/office/drawing/2014/main" id="{537E2ECF-5705-E360-6010-33045BC4B1F2}"/>
              </a:ext>
            </a:extLst>
          </p:cNvPr>
          <p:cNvPicPr>
            <a:picLocks noChangeAspect="1"/>
          </p:cNvPicPr>
          <p:nvPr/>
        </p:nvPicPr>
        <p:blipFill>
          <a:blip r:embed="rId6"/>
          <a:stretch>
            <a:fillRect/>
          </a:stretch>
        </p:blipFill>
        <p:spPr>
          <a:xfrm>
            <a:off x="277141" y="2451237"/>
            <a:ext cx="692150" cy="332616"/>
          </a:xfrm>
          <a:prstGeom prst="rect">
            <a:avLst/>
          </a:prstGeom>
        </p:spPr>
      </p:pic>
    </p:spTree>
    <p:extLst>
      <p:ext uri="{BB962C8B-B14F-4D97-AF65-F5344CB8AC3E}">
        <p14:creationId xmlns:p14="http://schemas.microsoft.com/office/powerpoint/2010/main" val="32188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CHỈ SỐ ĐỀ XUẤT ĐÁNH GIÁ MÔ HÌNH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1" y="1324597"/>
                <a:ext cx="11758613" cy="5396877"/>
              </a:xfrm>
            </p:spPr>
            <p:txBody>
              <a:bodyPr>
                <a:normAutofit fontScale="85000" lnSpcReduction="10000"/>
              </a:bodyPr>
              <a:lstStyle/>
              <a:p>
                <a:pPr marL="0" indent="0">
                  <a:buNone/>
                </a:pPr>
                <a:r>
                  <a:rPr lang="vi-VN" b="1" dirty="0">
                    <a:latin typeface="Times New Roman" panose="02020603050405020304" pitchFamily="18" charset="0"/>
                    <a:cs typeface="Times New Roman" panose="02020603050405020304" pitchFamily="18" charset="0"/>
                  </a:rPr>
                  <a:t>Hiệu suất của mô hình được đánh giá bằng cách sử dụng các chỉ số Weighted-accuracy, F-scoere, G-mean. Sau đây là tóm tắt của từng biện pháp:</a:t>
                </a:r>
              </a:p>
              <a:p>
                <a:pPr indent="-1270" algn="just"/>
                <a14:m>
                  <m:oMath xmlns:m="http://schemas.openxmlformats.org/officeDocument/2006/math">
                    <m:r>
                      <m:rPr>
                        <m:sty m:val="p"/>
                      </m:rPr>
                      <a:rPr lang="en-US" sz="2800" smtClean="0">
                        <a:effectLst/>
                        <a:latin typeface="Cambria Math" panose="02040503050406030204" pitchFamily="18" charset="0"/>
                        <a:ea typeface="Times New Roman" panose="02020603050405020304" pitchFamily="18" charset="0"/>
                      </a:rPr>
                      <m:t>Sensitivity</m:t>
                    </m:r>
                    <m:r>
                      <a:rPr lang="en-US" sz="2800" smtClean="0">
                        <a:effectLst/>
                        <a:latin typeface="Cambria Math" panose="02040503050406030204" pitchFamily="18" charset="0"/>
                        <a:ea typeface="Times New Roman" panose="02020603050405020304" pitchFamily="18" charset="0"/>
                      </a:rPr>
                      <m:t>: </m:t>
                    </m:r>
                    <m:r>
                      <m:rPr>
                        <m:sty m:val="p"/>
                      </m:rPr>
                      <a:rPr lang="en-US" sz="2800" smtClean="0">
                        <a:effectLst/>
                        <a:latin typeface="Cambria Math" panose="02040503050406030204" pitchFamily="18" charset="0"/>
                        <a:ea typeface="Times New Roman" panose="02020603050405020304" pitchFamily="18" charset="0"/>
                      </a:rPr>
                      <m:t>The</m:t>
                    </m:r>
                    <m:r>
                      <a:rPr lang="en-US" sz="2800" smtClean="0">
                        <a:effectLst/>
                        <a:latin typeface="Cambria Math" panose="02040503050406030204" pitchFamily="18" charset="0"/>
                        <a:ea typeface="Times New Roman" panose="02020603050405020304" pitchFamily="18" charset="0"/>
                      </a:rPr>
                      <m:t> </m:t>
                    </m:r>
                    <m:r>
                      <m:rPr>
                        <m:sty m:val="p"/>
                      </m:rPr>
                      <a:rPr lang="en-US" sz="2800" smtClean="0">
                        <a:effectLst/>
                        <a:latin typeface="Cambria Math" panose="02040503050406030204" pitchFamily="18" charset="0"/>
                        <a:ea typeface="Times New Roman" panose="02020603050405020304" pitchFamily="18" charset="0"/>
                      </a:rPr>
                      <m:t>True</m:t>
                    </m:r>
                    <m:r>
                      <a:rPr lang="en-US" sz="2800" smtClean="0">
                        <a:effectLst/>
                        <a:latin typeface="Cambria Math" panose="02040503050406030204" pitchFamily="18" charset="0"/>
                        <a:ea typeface="Times New Roman" panose="02020603050405020304" pitchFamily="18" charset="0"/>
                      </a:rPr>
                      <m:t> </m:t>
                    </m:r>
                    <m:r>
                      <m:rPr>
                        <m:sty m:val="p"/>
                      </m:rPr>
                      <a:rPr lang="en-US" sz="2800" smtClean="0">
                        <a:effectLst/>
                        <a:latin typeface="Cambria Math" panose="02040503050406030204" pitchFamily="18" charset="0"/>
                        <a:ea typeface="Times New Roman" panose="02020603050405020304" pitchFamily="18" charset="0"/>
                      </a:rPr>
                      <m:t>Positive</m:t>
                    </m:r>
                    <m:r>
                      <a:rPr lang="en-US" sz="2800" smtClean="0">
                        <a:effectLst/>
                        <a:latin typeface="Cambria Math" panose="02040503050406030204" pitchFamily="18" charset="0"/>
                        <a:ea typeface="Times New Roman" panose="02020603050405020304" pitchFamily="18" charset="0"/>
                      </a:rPr>
                      <m:t> </m:t>
                    </m:r>
                    <m:r>
                      <m:rPr>
                        <m:sty m:val="p"/>
                      </m:rPr>
                      <a:rPr lang="en-US" sz="2800" smtClean="0">
                        <a:effectLst/>
                        <a:latin typeface="Cambria Math" panose="02040503050406030204" pitchFamily="18" charset="0"/>
                        <a:ea typeface="Times New Roman" panose="02020603050405020304" pitchFamily="18" charset="0"/>
                      </a:rPr>
                      <m:t>rate</m:t>
                    </m:r>
                    <m:r>
                      <a:rPr lang="en-US" sz="2800" smtClean="0">
                        <a:effectLst/>
                        <a:latin typeface="Cambria Math" panose="02040503050406030204" pitchFamily="18" charset="0"/>
                        <a:ea typeface="Times New Roman" panose="02020603050405020304" pitchFamily="18" charset="0"/>
                      </a:rPr>
                      <m:t>(</m:t>
                    </m:r>
                    <m:r>
                      <m:rPr>
                        <m:sty m:val="p"/>
                      </m:rPr>
                      <a:rPr lang="en-US" sz="2800" smtClean="0">
                        <a:effectLst/>
                        <a:latin typeface="Cambria Math" panose="02040503050406030204" pitchFamily="18" charset="0"/>
                        <a:ea typeface="Times New Roman" panose="02020603050405020304" pitchFamily="18" charset="0"/>
                      </a:rPr>
                      <m:t>TP</m:t>
                    </m:r>
                    <m:r>
                      <a:rPr lang="en-US" sz="2800" smtClean="0">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m:t>
                    </m:r>
                    <m:f>
                      <m:fPr>
                        <m:ctrlPr>
                          <a:rPr lang="en-VN" sz="2800"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rPr>
                          <m:t>𝑇𝑃</m:t>
                        </m:r>
                      </m:num>
                      <m:den>
                        <m:r>
                          <a:rPr lang="en-US" sz="2800" i="1">
                            <a:effectLst/>
                            <a:latin typeface="Cambria Math" panose="02040503050406030204" pitchFamily="18" charset="0"/>
                            <a:ea typeface="Times New Roman" panose="02020603050405020304" pitchFamily="18" charset="0"/>
                          </a:rPr>
                          <m:t>𝑇𝑃</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𝐹𝑁</m:t>
                        </m:r>
                      </m:den>
                    </m:f>
                  </m:oMath>
                </a14:m>
                <a:r>
                  <a:rPr lang="en-VN" sz="2800" dirty="0">
                    <a:effectLst/>
                    <a:latin typeface="+mn-lt"/>
                    <a:ea typeface="Times New Roman" panose="02020603050405020304" pitchFamily="18" charset="0"/>
                  </a:rPr>
                  <a:t> (tỉ lệ dự đoán đúng nhãn +)</a:t>
                </a:r>
              </a:p>
              <a:p>
                <a:pPr indent="-1270" algn="just">
                  <a:lnSpc>
                    <a:spcPct val="150000"/>
                  </a:lnSpc>
                </a:pPr>
                <a14:m>
                  <m:oMath xmlns:m="http://schemas.openxmlformats.org/officeDocument/2006/math">
                    <m:r>
                      <a:rPr lang="en-US" sz="2800" i="1">
                        <a:effectLst/>
                        <a:latin typeface="Cambria Math" panose="02040503050406030204" pitchFamily="18" charset="0"/>
                        <a:ea typeface="Times New Roman" panose="02020603050405020304" pitchFamily="18" charset="0"/>
                      </a:rPr>
                      <m:t>𝑆𝑝𝑒𝑐𝑖𝑓𝑖𝑐𝑖𝑡𝑦</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𝑇h𝑒</m:t>
                    </m:r>
                    <m:r>
                      <a:rPr lang="en-US" sz="2800" i="1">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𝑇𝑟𝑢𝑒</m:t>
                    </m:r>
                    <m:r>
                      <a:rPr lang="en-US" sz="2800" i="1">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𝑁𝑒𝑔𝑎𝑡𝑖𝑣𝑒</m:t>
                    </m:r>
                    <m:r>
                      <a:rPr lang="en-US" sz="2800" i="1">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𝑟𝑎𝑡𝑒</m:t>
                    </m:r>
                    <m:r>
                      <a:rPr lang="en-US" sz="2800" i="1">
                        <a:effectLst/>
                        <a:latin typeface="Cambria Math" panose="02040503050406030204" pitchFamily="18" charset="0"/>
                        <a:ea typeface="Times New Roman" panose="02020603050405020304" pitchFamily="18" charset="0"/>
                      </a:rPr>
                      <m:t> </m:t>
                    </m:r>
                    <m:d>
                      <m:dPr>
                        <m:ctrlPr>
                          <a:rPr lang="en-VN" sz="2800" i="1">
                            <a:effectLst/>
                            <a:latin typeface="Cambria Math" panose="02040503050406030204" pitchFamily="18" charset="0"/>
                            <a:ea typeface="Times New Roman" panose="02020603050405020304" pitchFamily="18" charset="0"/>
                          </a:rPr>
                        </m:ctrlPr>
                      </m:dPr>
                      <m:e>
                        <m:r>
                          <a:rPr lang="en-US" sz="2800" i="1">
                            <a:effectLst/>
                            <a:latin typeface="Cambria Math" panose="02040503050406030204" pitchFamily="18" charset="0"/>
                            <a:ea typeface="Times New Roman" panose="02020603050405020304" pitchFamily="18" charset="0"/>
                          </a:rPr>
                          <m:t>𝑇𝑁</m:t>
                        </m:r>
                      </m:e>
                    </m:d>
                    <m:r>
                      <a:rPr lang="en-US" sz="2800" i="1">
                        <a:effectLst/>
                        <a:latin typeface="Cambria Math" panose="02040503050406030204" pitchFamily="18" charset="0"/>
                        <a:ea typeface="Times New Roman" panose="02020603050405020304" pitchFamily="18" charset="0"/>
                      </a:rPr>
                      <m:t>=</m:t>
                    </m:r>
                    <m:f>
                      <m:fPr>
                        <m:ctrlPr>
                          <a:rPr lang="en-VN" sz="2800"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rPr>
                          <m:t>𝑇𝑁</m:t>
                        </m:r>
                      </m:num>
                      <m:den>
                        <m:r>
                          <a:rPr lang="en-US" sz="2800" i="1">
                            <a:effectLst/>
                            <a:latin typeface="Cambria Math" panose="02040503050406030204" pitchFamily="18" charset="0"/>
                            <a:ea typeface="Times New Roman" panose="02020603050405020304" pitchFamily="18" charset="0"/>
                          </a:rPr>
                          <m:t>𝐹𝑃</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𝑇𝑁</m:t>
                        </m:r>
                      </m:den>
                    </m:f>
                  </m:oMath>
                </a14:m>
                <a:r>
                  <a:rPr lang="vi-VN" sz="2800" i="1" dirty="0">
                    <a:effectLst/>
                    <a:latin typeface="Cambria Math" panose="02040503050406030204" pitchFamily="18" charset="0"/>
                    <a:ea typeface="Times New Roman" panose="02020603050405020304" pitchFamily="18" charset="0"/>
                  </a:rPr>
                  <a:t>(tỉ lệ đúng -)</a:t>
                </a:r>
              </a:p>
              <a:p>
                <a:pPr indent="-1270" algn="just">
                  <a:lnSpc>
                    <a:spcPct val="150000"/>
                  </a:lnSpc>
                </a:pPr>
                <a14:m>
                  <m:oMath xmlns:m="http://schemas.openxmlformats.org/officeDocument/2006/math">
                    <m:r>
                      <a:rPr lang="en-US" sz="2800" i="1">
                        <a:effectLst/>
                        <a:latin typeface="Cambria Math" panose="02040503050406030204" pitchFamily="18" charset="0"/>
                        <a:ea typeface="Times New Roman" panose="02020603050405020304" pitchFamily="18" charset="0"/>
                      </a:rPr>
                      <m:t>𝐺</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𝑚𝑒𝑎𝑛</m:t>
                    </m:r>
                    <m:r>
                      <a:rPr lang="en-US" sz="2800" i="1">
                        <a:effectLst/>
                        <a:latin typeface="Cambria Math" panose="02040503050406030204" pitchFamily="18" charset="0"/>
                        <a:ea typeface="Times New Roman" panose="02020603050405020304" pitchFamily="18" charset="0"/>
                      </a:rPr>
                      <m:t>=</m:t>
                    </m:r>
                    <m:rad>
                      <m:radPr>
                        <m:degHide m:val="on"/>
                        <m:ctrlPr>
                          <a:rPr lang="en-VN" sz="2800" i="1">
                            <a:effectLst/>
                            <a:latin typeface="Cambria Math" panose="02040503050406030204" pitchFamily="18" charset="0"/>
                            <a:ea typeface="Times New Roman" panose="02020603050405020304" pitchFamily="18" charset="0"/>
                          </a:rPr>
                        </m:ctrlPr>
                      </m:radPr>
                      <m:deg/>
                      <m:e>
                        <m:r>
                          <m:rPr>
                            <m:sty m:val="p"/>
                          </m:rPr>
                          <a:rPr lang="en-US" sz="2800">
                            <a:effectLst/>
                            <a:latin typeface="Cambria Math" panose="02040503050406030204" pitchFamily="18" charset="0"/>
                            <a:ea typeface="Times New Roman" panose="02020603050405020304" pitchFamily="18" charset="0"/>
                          </a:rPr>
                          <m:t>Sensitivity</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𝑆𝑝𝑒𝑐𝑖𝑓𝑖𝑐𝑖𝑡𝑦</m:t>
                        </m:r>
                      </m:e>
                    </m:rad>
                  </m:oMath>
                </a14:m>
                <a:endParaRPr lang="vi-VN" sz="2800" i="1" dirty="0">
                  <a:effectLst/>
                  <a:latin typeface="Cambria Math" panose="02040503050406030204" pitchFamily="18" charset="0"/>
                  <a:ea typeface="Times New Roman" panose="02020603050405020304" pitchFamily="18" charset="0"/>
                </a:endParaRPr>
              </a:p>
              <a:p>
                <a:pPr indent="-1270" algn="just">
                  <a:lnSpc>
                    <a:spcPct val="150000"/>
                  </a:lnSpc>
                </a:pPr>
                <a14:m>
                  <m:oMath xmlns:m="http://schemas.openxmlformats.org/officeDocument/2006/math">
                    <m:r>
                      <a:rPr lang="en-US" sz="2800" i="1">
                        <a:effectLst/>
                        <a:latin typeface="Cambria Math" panose="02040503050406030204" pitchFamily="18" charset="0"/>
                        <a:ea typeface="Times New Roman" panose="02020603050405020304" pitchFamily="18" charset="0"/>
                      </a:rPr>
                      <m:t>𝑊𝑒𝑖𝑔h𝑡𝑒𝑑</m:t>
                    </m:r>
                    <m:r>
                      <a:rPr lang="en-US" sz="2800" i="1">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𝑎𝑐𝑐𝑢𝑟𝑎𝑐𝑦</m:t>
                    </m:r>
                    <m:r>
                      <a:rPr lang="en-US" sz="2800" i="1">
                        <a:effectLst/>
                        <a:latin typeface="Cambria Math" panose="02040503050406030204" pitchFamily="18" charset="0"/>
                        <a:ea typeface="Times New Roman" panose="02020603050405020304" pitchFamily="18" charset="0"/>
                      </a:rPr>
                      <m:t>=0.5∗</m:t>
                    </m:r>
                    <m:d>
                      <m:dPr>
                        <m:ctrlPr>
                          <a:rPr lang="en-US" sz="2800" i="1">
                            <a:effectLst/>
                            <a:latin typeface="Cambria Math" panose="02040503050406030204" pitchFamily="18" charset="0"/>
                            <a:ea typeface="Times New Roman" panose="02020603050405020304" pitchFamily="18" charset="0"/>
                          </a:rPr>
                        </m:ctrlPr>
                      </m:dPr>
                      <m:e>
                        <m:r>
                          <m:rPr>
                            <m:sty m:val="p"/>
                          </m:rPr>
                          <a:rPr lang="en-US" sz="2800">
                            <a:effectLst/>
                            <a:latin typeface="Cambria Math" panose="02040503050406030204" pitchFamily="18" charset="0"/>
                            <a:ea typeface="Times New Roman" panose="02020603050405020304" pitchFamily="18" charset="0"/>
                          </a:rPr>
                          <m:t>Sensitivity</m:t>
                        </m:r>
                        <m:r>
                          <a:rPr lang="en-US" sz="2800">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𝑆𝑝𝑒𝑐𝑖𝑓𝑖𝑐𝑖𝑡𝑦</m:t>
                        </m:r>
                      </m:e>
                    </m:d>
                  </m:oMath>
                </a14:m>
                <a:endParaRPr lang="vi-VN" sz="2800" i="1" dirty="0">
                  <a:effectLst/>
                  <a:latin typeface="Cambria Math" panose="02040503050406030204" pitchFamily="18" charset="0"/>
                  <a:ea typeface="Times New Roman" panose="02020603050405020304" pitchFamily="18" charset="0"/>
                </a:endParaRPr>
              </a:p>
              <a:p>
                <a:pPr indent="-1270" algn="just">
                  <a:lnSpc>
                    <a:spcPct val="150000"/>
                  </a:lnSpc>
                </a:pPr>
                <a14:m>
                  <m:oMath xmlns:m="http://schemas.openxmlformats.org/officeDocument/2006/math">
                    <m:r>
                      <a:rPr lang="en-US" sz="2800" i="1">
                        <a:effectLst/>
                        <a:latin typeface="Cambria Math" panose="02040503050406030204" pitchFamily="18" charset="0"/>
                        <a:ea typeface="Times New Roman" panose="02020603050405020304" pitchFamily="18" charset="0"/>
                      </a:rPr>
                      <m:t>𝑃𝑟𝑒𝑐</m:t>
                    </m:r>
                    <m:r>
                      <a:rPr lang="en-US" sz="2800" b="0" i="1" smtClean="0">
                        <a:effectLst/>
                        <a:latin typeface="Cambria Math" panose="02040503050406030204" pitchFamily="18" charset="0"/>
                        <a:ea typeface="Times New Roman" panose="02020603050405020304" pitchFamily="18" charset="0"/>
                      </a:rPr>
                      <m:t>𝑖𝑠</m:t>
                    </m:r>
                    <m:r>
                      <a:rPr lang="en-US" sz="2800" i="1">
                        <a:effectLst/>
                        <a:latin typeface="Cambria Math" panose="02040503050406030204" pitchFamily="18" charset="0"/>
                        <a:ea typeface="Times New Roman" panose="02020603050405020304" pitchFamily="18" charset="0"/>
                      </a:rPr>
                      <m:t>𝑖𝑜𝑛</m:t>
                    </m:r>
                    <m:r>
                      <a:rPr lang="en-US" sz="2800" i="1">
                        <a:effectLst/>
                        <a:latin typeface="Cambria Math" panose="02040503050406030204" pitchFamily="18" charset="0"/>
                        <a:ea typeface="Times New Roman" panose="02020603050405020304" pitchFamily="18" charset="0"/>
                      </a:rPr>
                      <m:t>=</m:t>
                    </m:r>
                    <m:f>
                      <m:fPr>
                        <m:ctrlPr>
                          <a:rPr lang="en-VN" sz="2800"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rPr>
                          <m:t>𝑇𝑃</m:t>
                        </m:r>
                      </m:num>
                      <m:den>
                        <m:r>
                          <a:rPr lang="en-US" sz="2800" i="1">
                            <a:effectLst/>
                            <a:latin typeface="Cambria Math" panose="02040503050406030204" pitchFamily="18" charset="0"/>
                            <a:ea typeface="Times New Roman" panose="02020603050405020304" pitchFamily="18" charset="0"/>
                          </a:rPr>
                          <m:t>𝑇𝑃</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𝐹𝑃</m:t>
                        </m:r>
                      </m:den>
                    </m:f>
                    <m:r>
                      <a:rPr lang="vi-VN" sz="2800" b="0" i="1" smtClean="0">
                        <a:effectLst/>
                        <a:latin typeface="Cambria Math" panose="02040503050406030204" pitchFamily="18" charset="0"/>
                        <a:ea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rPr>
                      <m:t>𝑅𝑒𝑐𝑎𝑙𝑙</m:t>
                    </m:r>
                    <m:r>
                      <a:rPr lang="en-US" sz="2800" i="1">
                        <a:effectLst/>
                        <a:latin typeface="Cambria Math" panose="02040503050406030204" pitchFamily="18" charset="0"/>
                        <a:ea typeface="Times New Roman" panose="02020603050405020304" pitchFamily="18" charset="0"/>
                      </a:rPr>
                      <m:t>=</m:t>
                    </m:r>
                    <m:f>
                      <m:fPr>
                        <m:ctrlPr>
                          <a:rPr lang="en-VN" sz="2800"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rPr>
                          <m:t>𝑇𝑃</m:t>
                        </m:r>
                      </m:num>
                      <m:den>
                        <m:r>
                          <a:rPr lang="en-US" sz="2800" i="1">
                            <a:effectLst/>
                            <a:latin typeface="Cambria Math" panose="02040503050406030204" pitchFamily="18" charset="0"/>
                            <a:ea typeface="Times New Roman" panose="02020603050405020304" pitchFamily="18" charset="0"/>
                          </a:rPr>
                          <m:t>𝑇𝑃</m:t>
                        </m:r>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𝐹𝑁</m:t>
                        </m:r>
                      </m:den>
                    </m:f>
                  </m:oMath>
                </a14:m>
                <a:endParaRPr lang="vi-VN" sz="2800" i="1" dirty="0">
                  <a:effectLst/>
                  <a:latin typeface="Cambria Math" panose="02040503050406030204" pitchFamily="18" charset="0"/>
                  <a:ea typeface="Times New Roman" panose="02020603050405020304" pitchFamily="18" charset="0"/>
                </a:endParaRPr>
              </a:p>
              <a:p>
                <a:pPr indent="-1270" algn="just">
                  <a:lnSpc>
                    <a:spcPct val="150000"/>
                  </a:lnSpc>
                </a:pPr>
                <a14:m>
                  <m:oMath xmlns:m="http://schemas.openxmlformats.org/officeDocument/2006/math">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𝑆𝑐𝑜𝑟𝑒</m:t>
                    </m:r>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=2</m:t>
                    </m:r>
                    <m:f>
                      <m:fPr>
                        <m:ctrlPr>
                          <a:rPr lang="en-VN" sz="2800" i="1">
                            <a:effectLst/>
                            <a:latin typeface="Cambria Math" panose="020405030504060302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𝑃𝑟𝑒𝑐</m:t>
                        </m:r>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𝑖𝑜𝑛</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𝑃𝑟𝑒𝑐</m:t>
                        </m:r>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𝑖𝑜𝑛</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den>
                    </m:f>
                  </m:oMath>
                </a14:m>
                <a:r>
                  <a:rPr lang="en-VN" sz="2800" dirty="0">
                    <a:effectLst/>
                    <a:latin typeface="+mn-lt"/>
                  </a:rPr>
                  <a:t> </a:t>
                </a:r>
                <a:endParaRPr lang="en-VN" sz="2800" dirty="0">
                  <a:effectLst/>
                  <a:latin typeface="+mn-lt"/>
                  <a:ea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8CC26889-90D6-7732-1360-6A3751B3B0EC}"/>
                  </a:ext>
                </a:extLst>
              </p:cNvPr>
              <p:cNvSpPr>
                <a:spLocks noGrp="1" noRot="1" noChangeAspect="1" noMove="1" noResize="1" noEditPoints="1" noAdjustHandles="1" noChangeArrowheads="1" noChangeShapeType="1" noTextEdit="1"/>
              </p:cNvSpPr>
              <p:nvPr>
                <p:ph idx="1"/>
              </p:nvPr>
            </p:nvSpPr>
            <p:spPr>
              <a:xfrm>
                <a:off x="-1" y="1324597"/>
                <a:ext cx="11758613" cy="5396877"/>
              </a:xfrm>
              <a:blipFill>
                <a:blip r:embed="rId2"/>
                <a:stretch>
                  <a:fillRect l="-864" t="-2347"/>
                </a:stretch>
              </a:blipFill>
            </p:spPr>
            <p:txBody>
              <a:bodyPr/>
              <a:lstStyle/>
              <a:p>
                <a:r>
                  <a:rPr lang="en-VN">
                    <a:noFill/>
                  </a:rPr>
                  <a:t> </a:t>
                </a:r>
              </a:p>
            </p:txBody>
          </p:sp>
        </mc:Fallback>
      </mc:AlternateContent>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2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THỰC NGHIỆM </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image1.png">
            <a:extLst>
              <a:ext uri="{FF2B5EF4-FFF2-40B4-BE49-F238E27FC236}">
                <a16:creationId xmlns:a16="http://schemas.microsoft.com/office/drawing/2014/main" id="{B215DF00-7A5D-8403-68E3-33758D802B0C}"/>
              </a:ext>
            </a:extLst>
          </p:cNvPr>
          <p:cNvPicPr>
            <a:picLocks noGrp="1"/>
          </p:cNvPicPr>
          <p:nvPr>
            <p:ph idx="1"/>
          </p:nvPr>
        </p:nvPicPr>
        <p:blipFill>
          <a:blip r:embed="rId2"/>
          <a:srcRect/>
          <a:stretch>
            <a:fillRect/>
          </a:stretch>
        </p:blipFill>
        <p:spPr>
          <a:xfrm>
            <a:off x="101600" y="1230312"/>
            <a:ext cx="5684837" cy="3108646"/>
          </a:xfrm>
          <a:prstGeom prst="rect">
            <a:avLst/>
          </a:prstGeom>
          <a:ln/>
        </p:spPr>
      </p:pic>
      <p:pic>
        <p:nvPicPr>
          <p:cNvPr id="7" name="image4.png" descr="Graphical user interface&#10;&#10;Description automatically generated">
            <a:extLst>
              <a:ext uri="{FF2B5EF4-FFF2-40B4-BE49-F238E27FC236}">
                <a16:creationId xmlns:a16="http://schemas.microsoft.com/office/drawing/2014/main" id="{D10729CB-4149-D29B-7067-3807FE966F9A}"/>
              </a:ext>
            </a:extLst>
          </p:cNvPr>
          <p:cNvPicPr/>
          <p:nvPr/>
        </p:nvPicPr>
        <p:blipFill>
          <a:blip r:embed="rId3"/>
          <a:srcRect/>
          <a:stretch>
            <a:fillRect/>
          </a:stretch>
        </p:blipFill>
        <p:spPr>
          <a:xfrm>
            <a:off x="6138373" y="1230312"/>
            <a:ext cx="5548802" cy="3108646"/>
          </a:xfrm>
          <a:prstGeom prst="rect">
            <a:avLst/>
          </a:prstGeom>
          <a:ln/>
        </p:spPr>
      </p:pic>
      <p:sp>
        <p:nvSpPr>
          <p:cNvPr id="8" name="Down Arrow 7">
            <a:extLst>
              <a:ext uri="{FF2B5EF4-FFF2-40B4-BE49-F238E27FC236}">
                <a16:creationId xmlns:a16="http://schemas.microsoft.com/office/drawing/2014/main" id="{0A305F7B-AE2B-BCD3-0B4A-0C2780D02C9C}"/>
              </a:ext>
            </a:extLst>
          </p:cNvPr>
          <p:cNvSpPr/>
          <p:nvPr/>
        </p:nvSpPr>
        <p:spPr>
          <a:xfrm>
            <a:off x="3814082" y="4427077"/>
            <a:ext cx="2592161" cy="660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3D6BC7F2-6B00-FC94-8ED4-0D76AAC4E26F}"/>
              </a:ext>
            </a:extLst>
          </p:cNvPr>
          <p:cNvSpPr txBox="1"/>
          <p:nvPr/>
        </p:nvSpPr>
        <p:spPr>
          <a:xfrm>
            <a:off x="5877326" y="4398851"/>
            <a:ext cx="6314673" cy="430887"/>
          </a:xfrm>
          <a:prstGeom prst="rect">
            <a:avLst/>
          </a:prstGeom>
          <a:noFill/>
        </p:spPr>
        <p:txBody>
          <a:bodyPr wrap="square" rtlCol="0">
            <a:spAutoFit/>
          </a:bodyPr>
          <a:lstStyle/>
          <a:p>
            <a:r>
              <a:rPr lang="en-US" sz="2200" dirty="0">
                <a:solidFill>
                  <a:srgbClr val="000000"/>
                </a:solidFill>
                <a:effectLst/>
                <a:latin typeface="Times New Roman" panose="02020603050405020304" pitchFamily="18" charset="0"/>
                <a:ea typeface="Times New Roman" panose="02020603050405020304" pitchFamily="18" charset="0"/>
              </a:rPr>
              <a:t>Ma </a:t>
            </a:r>
            <a:r>
              <a:rPr lang="en-US" sz="2200" dirty="0" err="1">
                <a:solidFill>
                  <a:srgbClr val="000000"/>
                </a:solidFill>
                <a:effectLst/>
                <a:latin typeface="Times New Roman" panose="02020603050405020304" pitchFamily="18" charset="0"/>
                <a:ea typeface="Times New Roman" panose="02020603050405020304" pitchFamily="18" charset="0"/>
              </a:rPr>
              <a:t>trận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nhầm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lẫn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mô</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hình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phân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loại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liệu</a:t>
            </a:r>
            <a:r>
              <a:rPr lang="en-US" sz="2200" dirty="0">
                <a:solidFill>
                  <a:srgbClr val="000000"/>
                </a:solidFill>
                <a:effectLst/>
                <a:latin typeface="Times New Roman" panose="02020603050405020304" pitchFamily="18" charset="0"/>
                <a:ea typeface="Times New Roman" panose="02020603050405020304" pitchFamily="18" charset="0"/>
              </a:rPr>
              <a:t> (SVM).</a:t>
            </a:r>
            <a:endParaRPr lang="en-VN" sz="2200" dirty="0"/>
          </a:p>
        </p:txBody>
      </p:sp>
      <p:sp>
        <p:nvSpPr>
          <p:cNvPr id="10" name="TextBox 9">
            <a:extLst>
              <a:ext uri="{FF2B5EF4-FFF2-40B4-BE49-F238E27FC236}">
                <a16:creationId xmlns:a16="http://schemas.microsoft.com/office/drawing/2014/main" id="{C667FA8E-4FF6-8CEE-4E81-25B7AF5D9AE3}"/>
              </a:ext>
            </a:extLst>
          </p:cNvPr>
          <p:cNvSpPr txBox="1"/>
          <p:nvPr/>
        </p:nvSpPr>
        <p:spPr>
          <a:xfrm>
            <a:off x="362858" y="5535377"/>
            <a:ext cx="11324317" cy="1200329"/>
          </a:xfrm>
          <a:prstGeom prst="rect">
            <a:avLst/>
          </a:prstGeom>
          <a:noFill/>
        </p:spPr>
        <p:txBody>
          <a:bodyPr wrap="square" rtlCol="0">
            <a:spAutoFit/>
          </a:bodyPr>
          <a:lstStyle/>
          <a:p>
            <a:pPr marL="342900" indent="-342900">
              <a:buFont typeface="Wingdings" pitchFamily="2" charset="2"/>
              <a:buChar char="v"/>
            </a:pPr>
            <a:r>
              <a:rPr lang="vi-VN" sz="2400" dirty="0"/>
              <a:t>Tỷ lệ dự đoán của lớp đa số rất cao, nhưng lớp thiểu số rất thấp.</a:t>
            </a:r>
          </a:p>
          <a:p>
            <a:pPr marL="342900" indent="-342900">
              <a:buFont typeface="Wingdings" pitchFamily="2" charset="2"/>
              <a:buChar char="v"/>
            </a:pPr>
            <a:r>
              <a:rPr lang="vi-VN" sz="2400" dirty="0"/>
              <a:t>Do đó, sự phân phối đồng đều giữa các lớp là rất quan trọng đối với các thuật toán phân loại.</a:t>
            </a:r>
            <a:endParaRPr lang="en-VN" sz="2400" dirty="0"/>
          </a:p>
        </p:txBody>
      </p:sp>
    </p:spTree>
    <p:extLst>
      <p:ext uri="{BB962C8B-B14F-4D97-AF65-F5344CB8AC3E}">
        <p14:creationId xmlns:p14="http://schemas.microsoft.com/office/powerpoint/2010/main" val="294260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THỰC NGHIỆM</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8E51BE8B-FE96-D135-0AB7-E55CFA6228FA}"/>
              </a:ext>
            </a:extLst>
          </p:cNvPr>
          <p:cNvGraphicFramePr>
            <a:graphicFrameLocks noGrp="1"/>
          </p:cNvGraphicFramePr>
          <p:nvPr>
            <p:ph idx="1"/>
            <p:extLst>
              <p:ext uri="{D42A27DB-BD31-4B8C-83A1-F6EECF244321}">
                <p14:modId xmlns:p14="http://schemas.microsoft.com/office/powerpoint/2010/main" val="3424108739"/>
              </p:ext>
            </p:extLst>
          </p:nvPr>
        </p:nvGraphicFramePr>
        <p:xfrm>
          <a:off x="171450" y="1323975"/>
          <a:ext cx="11544300" cy="437673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B17B578-9F6D-334B-CBE3-A5026988F59A}"/>
              </a:ext>
            </a:extLst>
          </p:cNvPr>
          <p:cNvSpPr txBox="1"/>
          <p:nvPr/>
        </p:nvSpPr>
        <p:spPr>
          <a:xfrm>
            <a:off x="476250" y="5700713"/>
            <a:ext cx="11239500" cy="830997"/>
          </a:xfrm>
          <a:prstGeom prst="rect">
            <a:avLst/>
          </a:prstGeom>
          <a:noFill/>
        </p:spPr>
        <p:txBody>
          <a:bodyPr wrap="square" rtlCol="0">
            <a:spAutoFit/>
          </a:bodyPr>
          <a:lstStyle/>
          <a:p>
            <a:pPr algn="just"/>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ML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51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THỰC NGHIỆM(TT)</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623BDC8B-1C26-1133-D7A9-6F77942711E5}"/>
              </a:ext>
            </a:extLst>
          </p:cNvPr>
          <p:cNvGraphicFramePr>
            <a:graphicFrameLocks noGrp="1"/>
          </p:cNvGraphicFramePr>
          <p:nvPr>
            <p:ph idx="1"/>
            <p:extLst>
              <p:ext uri="{D42A27DB-BD31-4B8C-83A1-F6EECF244321}">
                <p14:modId xmlns:p14="http://schemas.microsoft.com/office/powerpoint/2010/main" val="1434891399"/>
              </p:ext>
            </p:extLst>
          </p:nvPr>
        </p:nvGraphicFramePr>
        <p:xfrm>
          <a:off x="0" y="1205345"/>
          <a:ext cx="6096000" cy="52875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F6E39F30-2C6A-1936-60FA-5868FC6ED1CE}"/>
              </a:ext>
            </a:extLst>
          </p:cNvPr>
          <p:cNvGraphicFramePr/>
          <p:nvPr>
            <p:extLst>
              <p:ext uri="{D42A27DB-BD31-4B8C-83A1-F6EECF244321}">
                <p14:modId xmlns:p14="http://schemas.microsoft.com/office/powerpoint/2010/main" val="908968887"/>
              </p:ext>
            </p:extLst>
          </p:nvPr>
        </p:nvGraphicFramePr>
        <p:xfrm>
          <a:off x="5878391" y="1205345"/>
          <a:ext cx="5980234" cy="5287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56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THỰC NGHIỆM (TT)</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76DE32A4-93AA-3F7C-7BC2-413687EBF78F}"/>
              </a:ext>
            </a:extLst>
          </p:cNvPr>
          <p:cNvGraphicFramePr>
            <a:graphicFrameLocks noGrp="1"/>
          </p:cNvGraphicFramePr>
          <p:nvPr>
            <p:ph idx="1"/>
            <p:extLst>
              <p:ext uri="{D42A27DB-BD31-4B8C-83A1-F6EECF244321}">
                <p14:modId xmlns:p14="http://schemas.microsoft.com/office/powerpoint/2010/main" val="2171069256"/>
              </p:ext>
            </p:extLst>
          </p:nvPr>
        </p:nvGraphicFramePr>
        <p:xfrm>
          <a:off x="180109" y="1911927"/>
          <a:ext cx="11637818" cy="444442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5EEBEA9-C824-25CA-1405-FD4F1E9D9F9A}"/>
              </a:ext>
            </a:extLst>
          </p:cNvPr>
          <p:cNvSpPr txBox="1"/>
          <p:nvPr/>
        </p:nvSpPr>
        <p:spPr>
          <a:xfrm>
            <a:off x="-374073" y="1284045"/>
            <a:ext cx="7370618" cy="461665"/>
          </a:xfrm>
          <a:prstGeom prst="rect">
            <a:avLst/>
          </a:prstGeom>
          <a:noFill/>
        </p:spPr>
        <p:txBody>
          <a:bodyPr wrap="square">
            <a:spAutoFit/>
          </a:bodyPr>
          <a:lstStyle/>
          <a:p>
            <a:pPr marL="457200" lvl="1" fontAlgn="base">
              <a:spcBef>
                <a:spcPts val="600"/>
              </a:spcBef>
              <a:spcAft>
                <a:spcPts val="300"/>
              </a:spcAft>
              <a:buClr>
                <a:srgbClr val="000000"/>
              </a:buClr>
              <a:buSzPts val="1000"/>
            </a:pPr>
            <a:r>
              <a:rPr lang="en-US" sz="2400"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GPS route data China (</a:t>
            </a:r>
            <a:r>
              <a:rPr lang="en-US" sz="2400" b="1" dirty="0">
                <a:effectLst/>
                <a:latin typeface="Times New Roman" panose="02020603050405020304" pitchFamily="18" charset="0"/>
                <a:ea typeface="Times New Roman" panose="02020603050405020304" pitchFamily="18" charset="0"/>
              </a:rPr>
              <a:t>Kaggle website) </a:t>
            </a:r>
            <a:endParaRPr lang="en-VN" sz="2400"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51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EA928-5ACE-D75D-7AFA-2D33538CF36F}"/>
              </a:ext>
            </a:extLst>
          </p:cNvPr>
          <p:cNvGrpSpPr/>
          <p:nvPr/>
        </p:nvGrpSpPr>
        <p:grpSpPr>
          <a:xfrm>
            <a:off x="1280847" y="5887723"/>
            <a:ext cx="10837171" cy="798650"/>
            <a:chOff x="1280847" y="5887723"/>
            <a:chExt cx="10837171" cy="798650"/>
          </a:xfrm>
          <a:solidFill>
            <a:srgbClr val="7BCBA1"/>
          </a:solidFill>
          <a:scene3d>
            <a:camera prst="orthographicFront">
              <a:rot lat="0" lon="0" rev="0"/>
            </a:camera>
            <a:lightRig rig="contrasting" dir="t">
              <a:rot lat="0" lon="0" rev="7800000"/>
            </a:lightRig>
          </a:scene3d>
        </p:grpSpPr>
        <p:sp>
          <p:nvSpPr>
            <p:cNvPr id="10" name="Oval 9">
              <a:extLst>
                <a:ext uri="{FF2B5EF4-FFF2-40B4-BE49-F238E27FC236}">
                  <a16:creationId xmlns:a16="http://schemas.microsoft.com/office/drawing/2014/main" id="{52E77FCB-9BB1-5A53-A206-A0D05F19A656}"/>
                </a:ext>
              </a:extLst>
            </p:cNvPr>
            <p:cNvSpPr/>
            <p:nvPr/>
          </p:nvSpPr>
          <p:spPr>
            <a:xfrm>
              <a:off x="10969367" y="6351961"/>
              <a:ext cx="326628" cy="326628"/>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1" name="Oval 10">
              <a:extLst>
                <a:ext uri="{FF2B5EF4-FFF2-40B4-BE49-F238E27FC236}">
                  <a16:creationId xmlns:a16="http://schemas.microsoft.com/office/drawing/2014/main" id="{071C238C-D6ED-D028-99B4-3B7CAB846712}"/>
                </a:ext>
              </a:extLst>
            </p:cNvPr>
            <p:cNvSpPr/>
            <p:nvPr/>
          </p:nvSpPr>
          <p:spPr>
            <a:xfrm>
              <a:off x="11536505" y="6104860"/>
              <a:ext cx="581513" cy="581513"/>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2" name="Oval 11">
              <a:extLst>
                <a:ext uri="{FF2B5EF4-FFF2-40B4-BE49-F238E27FC236}">
                  <a16:creationId xmlns:a16="http://schemas.microsoft.com/office/drawing/2014/main" id="{9D330B0A-3D14-BA87-7CA7-81B5BC19C877}"/>
                </a:ext>
              </a:extLst>
            </p:cNvPr>
            <p:cNvSpPr/>
            <p:nvPr/>
          </p:nvSpPr>
          <p:spPr>
            <a:xfrm>
              <a:off x="1280847" y="5887723"/>
              <a:ext cx="773271" cy="773271"/>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grpSp>
        <p:nvGrpSpPr>
          <p:cNvPr id="391" name="Group 390">
            <a:extLst>
              <a:ext uri="{FF2B5EF4-FFF2-40B4-BE49-F238E27FC236}">
                <a16:creationId xmlns:a16="http://schemas.microsoft.com/office/drawing/2014/main" id="{A0F79E74-7863-4F84-9768-87F1D95D1B66}"/>
              </a:ext>
            </a:extLst>
          </p:cNvPr>
          <p:cNvGrpSpPr/>
          <p:nvPr/>
        </p:nvGrpSpPr>
        <p:grpSpPr>
          <a:xfrm>
            <a:off x="953" y="6005569"/>
            <a:ext cx="12117064" cy="690787"/>
            <a:chOff x="1755" y="5897870"/>
            <a:chExt cx="12117064" cy="756075"/>
          </a:xfrm>
        </p:grpSpPr>
        <p:sp>
          <p:nvSpPr>
            <p:cNvPr id="129" name="Freeform: Shape 128">
              <a:extLst>
                <a:ext uri="{FF2B5EF4-FFF2-40B4-BE49-F238E27FC236}">
                  <a16:creationId xmlns:a16="http://schemas.microsoft.com/office/drawing/2014/main" id="{E763ECF9-1217-4C2B-BC2D-C3F301931A10}"/>
                </a:ext>
              </a:extLst>
            </p:cNvPr>
            <p:cNvSpPr/>
            <p:nvPr/>
          </p:nvSpPr>
          <p:spPr>
            <a:xfrm>
              <a:off x="1755" y="5897870"/>
              <a:ext cx="3695655" cy="545669"/>
            </a:xfrm>
            <a:custGeom>
              <a:avLst/>
              <a:gdLst>
                <a:gd name="connsiteX0" fmla="*/ 3367088 w 4867275"/>
                <a:gd name="connsiteY0" fmla="*/ 86082 h 904875"/>
                <a:gd name="connsiteX1" fmla="*/ 2744153 w 4867275"/>
                <a:gd name="connsiteY1" fmla="*/ 68937 h 904875"/>
                <a:gd name="connsiteX2" fmla="*/ 2684145 w 4867275"/>
                <a:gd name="connsiteY2" fmla="*/ 80367 h 904875"/>
                <a:gd name="connsiteX3" fmla="*/ 4870133 w 4867275"/>
                <a:gd name="connsiteY3" fmla="*/ 529947 h 904875"/>
                <a:gd name="connsiteX4" fmla="*/ 4868228 w 4867275"/>
                <a:gd name="connsiteY4" fmla="*/ 542330 h 904875"/>
                <a:gd name="connsiteX5" fmla="*/ 4690110 w 4867275"/>
                <a:gd name="connsiteY5" fmla="*/ 508992 h 904875"/>
                <a:gd name="connsiteX6" fmla="*/ 3483293 w 4867275"/>
                <a:gd name="connsiteY6" fmla="*/ 348020 h 904875"/>
                <a:gd name="connsiteX7" fmla="*/ 2422208 w 4867275"/>
                <a:gd name="connsiteY7" fmla="*/ 342305 h 904875"/>
                <a:gd name="connsiteX8" fmla="*/ 31433 w 4867275"/>
                <a:gd name="connsiteY8" fmla="*/ 902374 h 904875"/>
                <a:gd name="connsiteX9" fmla="*/ 0 w 4867275"/>
                <a:gd name="connsiteY9" fmla="*/ 911899 h 904875"/>
                <a:gd name="connsiteX10" fmla="*/ 0 w 4867275"/>
                <a:gd name="connsiteY10" fmla="*/ 321349 h 904875"/>
                <a:gd name="connsiteX11" fmla="*/ 27623 w 4867275"/>
                <a:gd name="connsiteY11" fmla="*/ 316587 h 904875"/>
                <a:gd name="connsiteX12" fmla="*/ 1003935 w 4867275"/>
                <a:gd name="connsiteY12" fmla="*/ 71795 h 904875"/>
                <a:gd name="connsiteX13" fmla="*/ 2651760 w 4867275"/>
                <a:gd name="connsiteY13" fmla="*/ 5120 h 904875"/>
                <a:gd name="connsiteX14" fmla="*/ 3345180 w 4867275"/>
                <a:gd name="connsiteY14" fmla="*/ 81320 h 904875"/>
                <a:gd name="connsiteX15" fmla="*/ 3367088 w 4867275"/>
                <a:gd name="connsiteY15" fmla="*/ 86082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7275" h="904875">
                  <a:moveTo>
                    <a:pt x="3367088" y="86082"/>
                  </a:moveTo>
                  <a:cubicBezTo>
                    <a:pt x="3159443" y="75605"/>
                    <a:pt x="2951798" y="66080"/>
                    <a:pt x="2744153" y="68937"/>
                  </a:cubicBezTo>
                  <a:cubicBezTo>
                    <a:pt x="2726055" y="68937"/>
                    <a:pt x="2707005" y="64174"/>
                    <a:pt x="2684145" y="80367"/>
                  </a:cubicBezTo>
                  <a:cubicBezTo>
                    <a:pt x="3433763" y="147042"/>
                    <a:pt x="4161473" y="293727"/>
                    <a:pt x="4870133" y="529947"/>
                  </a:cubicBezTo>
                  <a:cubicBezTo>
                    <a:pt x="4869180" y="533757"/>
                    <a:pt x="4868228" y="538520"/>
                    <a:pt x="4868228" y="542330"/>
                  </a:cubicBezTo>
                  <a:cubicBezTo>
                    <a:pt x="4809173" y="530899"/>
                    <a:pt x="4749165" y="520422"/>
                    <a:pt x="4690110" y="508992"/>
                  </a:cubicBezTo>
                  <a:cubicBezTo>
                    <a:pt x="4291013" y="429934"/>
                    <a:pt x="3889058" y="376595"/>
                    <a:pt x="3483293" y="348020"/>
                  </a:cubicBezTo>
                  <a:cubicBezTo>
                    <a:pt x="3129915" y="324207"/>
                    <a:pt x="2775585" y="320397"/>
                    <a:pt x="2422208" y="342305"/>
                  </a:cubicBezTo>
                  <a:cubicBezTo>
                    <a:pt x="1593533" y="393739"/>
                    <a:pt x="793433" y="567095"/>
                    <a:pt x="31433" y="902374"/>
                  </a:cubicBezTo>
                  <a:cubicBezTo>
                    <a:pt x="21908" y="907137"/>
                    <a:pt x="10478" y="909042"/>
                    <a:pt x="0" y="911899"/>
                  </a:cubicBezTo>
                  <a:cubicBezTo>
                    <a:pt x="0" y="714732"/>
                    <a:pt x="0" y="518517"/>
                    <a:pt x="0" y="321349"/>
                  </a:cubicBezTo>
                  <a:cubicBezTo>
                    <a:pt x="9525" y="319445"/>
                    <a:pt x="19050" y="319445"/>
                    <a:pt x="27623" y="316587"/>
                  </a:cubicBezTo>
                  <a:cubicBezTo>
                    <a:pt x="345758" y="206097"/>
                    <a:pt x="671513" y="127992"/>
                    <a:pt x="1003935" y="71795"/>
                  </a:cubicBezTo>
                  <a:cubicBezTo>
                    <a:pt x="1211580" y="36552"/>
                    <a:pt x="2363153" y="-16788"/>
                    <a:pt x="2651760" y="5120"/>
                  </a:cubicBezTo>
                  <a:cubicBezTo>
                    <a:pt x="2884170" y="23217"/>
                    <a:pt x="3114675" y="49887"/>
                    <a:pt x="3345180" y="81320"/>
                  </a:cubicBezTo>
                  <a:cubicBezTo>
                    <a:pt x="3352800" y="82272"/>
                    <a:pt x="3359468" y="84177"/>
                    <a:pt x="3367088" y="86082"/>
                  </a:cubicBezTo>
                  <a:close/>
                </a:path>
              </a:pathLst>
            </a:custGeom>
            <a:solidFill>
              <a:schemeClr val="accent1">
                <a:lumMod val="40000"/>
                <a:lumOff val="60000"/>
              </a:schemeClr>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sp>
          <p:nvSpPr>
            <p:cNvPr id="365" name="Freeform: Shape 364">
              <a:extLst>
                <a:ext uri="{FF2B5EF4-FFF2-40B4-BE49-F238E27FC236}">
                  <a16:creationId xmlns:a16="http://schemas.microsoft.com/office/drawing/2014/main" id="{4316EBCC-FC65-4E99-B0E7-26C8006C5613}"/>
                </a:ext>
              </a:extLst>
            </p:cNvPr>
            <p:cNvSpPr/>
            <p:nvPr/>
          </p:nvSpPr>
          <p:spPr>
            <a:xfrm>
              <a:off x="8823332" y="6266313"/>
              <a:ext cx="3295487" cy="387632"/>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grpSp>
      <p:sp>
        <p:nvSpPr>
          <p:cNvPr id="397" name="Oval 396">
            <a:extLst>
              <a:ext uri="{FF2B5EF4-FFF2-40B4-BE49-F238E27FC236}">
                <a16:creationId xmlns:a16="http://schemas.microsoft.com/office/drawing/2014/main" id="{FF1C2410-8239-4CC9-A974-074BEEBDE0C6}"/>
              </a:ext>
            </a:extLst>
          </p:cNvPr>
          <p:cNvSpPr/>
          <p:nvPr/>
        </p:nvSpPr>
        <p:spPr>
          <a:xfrm>
            <a:off x="481124" y="4439472"/>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8" name="Oval 397">
            <a:extLst>
              <a:ext uri="{FF2B5EF4-FFF2-40B4-BE49-F238E27FC236}">
                <a16:creationId xmlns:a16="http://schemas.microsoft.com/office/drawing/2014/main" id="{38B78EB2-C665-41D3-B81F-591E2A88BDEC}"/>
              </a:ext>
            </a:extLst>
          </p:cNvPr>
          <p:cNvSpPr/>
          <p:nvPr/>
        </p:nvSpPr>
        <p:spPr>
          <a:xfrm>
            <a:off x="10520004" y="5103757"/>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9" name="Chord 398">
            <a:extLst>
              <a:ext uri="{FF2B5EF4-FFF2-40B4-BE49-F238E27FC236}">
                <a16:creationId xmlns:a16="http://schemas.microsoft.com/office/drawing/2014/main" id="{D247781B-136F-4851-843B-F4CA5D814057}"/>
              </a:ext>
            </a:extLst>
          </p:cNvPr>
          <p:cNvSpPr/>
          <p:nvPr/>
        </p:nvSpPr>
        <p:spPr>
          <a:xfrm>
            <a:off x="7393628" y="5763577"/>
            <a:ext cx="2121739" cy="2121739"/>
          </a:xfrm>
          <a:prstGeom prst="chord">
            <a:avLst>
              <a:gd name="adj1" fmla="val 10803306"/>
              <a:gd name="adj2" fmla="val 2158307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0" name="Oval 399">
            <a:extLst>
              <a:ext uri="{FF2B5EF4-FFF2-40B4-BE49-F238E27FC236}">
                <a16:creationId xmlns:a16="http://schemas.microsoft.com/office/drawing/2014/main" id="{874F8737-877D-44A1-96FA-332073373BCD}"/>
              </a:ext>
            </a:extLst>
          </p:cNvPr>
          <p:cNvSpPr/>
          <p:nvPr/>
        </p:nvSpPr>
        <p:spPr>
          <a:xfrm>
            <a:off x="9256940" y="616041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1" name="Oval 400">
            <a:extLst>
              <a:ext uri="{FF2B5EF4-FFF2-40B4-BE49-F238E27FC236}">
                <a16:creationId xmlns:a16="http://schemas.microsoft.com/office/drawing/2014/main" id="{28DC8FB9-559E-4914-9461-64DFB59B3929}"/>
              </a:ext>
            </a:extLst>
          </p:cNvPr>
          <p:cNvSpPr/>
          <p:nvPr/>
        </p:nvSpPr>
        <p:spPr>
          <a:xfrm>
            <a:off x="10858712" y="5119683"/>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3" name="Oval 402">
            <a:extLst>
              <a:ext uri="{FF2B5EF4-FFF2-40B4-BE49-F238E27FC236}">
                <a16:creationId xmlns:a16="http://schemas.microsoft.com/office/drawing/2014/main" id="{74FC5B2C-91FA-4BDC-904A-7FBF5E9FE4CD}"/>
              </a:ext>
            </a:extLst>
          </p:cNvPr>
          <p:cNvSpPr/>
          <p:nvPr/>
        </p:nvSpPr>
        <p:spPr>
          <a:xfrm>
            <a:off x="3742365" y="4841418"/>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4" name="Oval 403">
            <a:extLst>
              <a:ext uri="{FF2B5EF4-FFF2-40B4-BE49-F238E27FC236}">
                <a16:creationId xmlns:a16="http://schemas.microsoft.com/office/drawing/2014/main" id="{E74566E0-6CBC-416D-80E4-A4DEAE36D71B}"/>
              </a:ext>
            </a:extLst>
          </p:cNvPr>
          <p:cNvSpPr/>
          <p:nvPr/>
        </p:nvSpPr>
        <p:spPr>
          <a:xfrm>
            <a:off x="3227515" y="5371303"/>
            <a:ext cx="286720" cy="28672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5" name="Oval 404">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6" name="Oval 405">
            <a:extLst>
              <a:ext uri="{FF2B5EF4-FFF2-40B4-BE49-F238E27FC236}">
                <a16:creationId xmlns:a16="http://schemas.microsoft.com/office/drawing/2014/main" id="{C49C93BC-E520-457B-9EBA-E4BCDF2FB7C4}"/>
              </a:ext>
            </a:extLst>
          </p:cNvPr>
          <p:cNvSpPr/>
          <p:nvPr/>
        </p:nvSpPr>
        <p:spPr>
          <a:xfrm>
            <a:off x="1751581" y="4816288"/>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7" name="Oval 406">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8" name="Oval 407">
            <a:extLst>
              <a:ext uri="{FF2B5EF4-FFF2-40B4-BE49-F238E27FC236}">
                <a16:creationId xmlns:a16="http://schemas.microsoft.com/office/drawing/2014/main" id="{2B68114F-8910-48B3-AEB3-FC20586E39DC}"/>
              </a:ext>
            </a:extLst>
          </p:cNvPr>
          <p:cNvSpPr/>
          <p:nvPr/>
        </p:nvSpPr>
        <p:spPr>
          <a:xfrm>
            <a:off x="6852475" y="537932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9" name="Oval 408">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10" name="Oval 409">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pic>
        <p:nvPicPr>
          <p:cNvPr id="2" name="Picture 1">
            <a:extLst>
              <a:ext uri="{FF2B5EF4-FFF2-40B4-BE49-F238E27FC236}">
                <a16:creationId xmlns:a16="http://schemas.microsoft.com/office/drawing/2014/main" id="{D3E4585D-F1FE-223D-AE30-2062C7EAA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429" y="82283"/>
            <a:ext cx="3684444" cy="840232"/>
          </a:xfrm>
          <a:prstGeom prst="rect">
            <a:avLst/>
          </a:prstGeom>
        </p:spPr>
      </p:pic>
      <p:sp>
        <p:nvSpPr>
          <p:cNvPr id="3" name="TextBox 2">
            <a:extLst>
              <a:ext uri="{FF2B5EF4-FFF2-40B4-BE49-F238E27FC236}">
                <a16:creationId xmlns:a16="http://schemas.microsoft.com/office/drawing/2014/main" id="{6A911B7B-74D2-C8E2-44E7-F3A99BA783CB}"/>
              </a:ext>
            </a:extLst>
          </p:cNvPr>
          <p:cNvSpPr txBox="1"/>
          <p:nvPr/>
        </p:nvSpPr>
        <p:spPr>
          <a:xfrm>
            <a:off x="1007036" y="786392"/>
            <a:ext cx="10611046" cy="523220"/>
          </a:xfrm>
          <a:prstGeom prst="rect">
            <a:avLst/>
          </a:prstGeom>
          <a:noFill/>
        </p:spPr>
        <p:txBody>
          <a:bodyPr wrap="none" rtlCol="0">
            <a:spAutoFit/>
          </a:bodyPr>
          <a:lstStyle/>
          <a:p>
            <a:pPr defTabSz="914377">
              <a:defRPr/>
            </a:pPr>
            <a:r>
              <a:rPr lang="en-US" sz="2800" b="1" dirty="0">
                <a:solidFill>
                  <a:srgbClr val="2CB8AE">
                    <a:lumMod val="75000"/>
                  </a:srgbClr>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9" name="TextBox 8">
            <a:extLst>
              <a:ext uri="{FF2B5EF4-FFF2-40B4-BE49-F238E27FC236}">
                <a16:creationId xmlns:a16="http://schemas.microsoft.com/office/drawing/2014/main" id="{70F58AFE-A014-5A3E-E27D-61EA0E3B7770}"/>
              </a:ext>
            </a:extLst>
          </p:cNvPr>
          <p:cNvSpPr txBox="1"/>
          <p:nvPr/>
        </p:nvSpPr>
        <p:spPr>
          <a:xfrm>
            <a:off x="3856393" y="6301900"/>
            <a:ext cx="5183342" cy="400110"/>
          </a:xfrm>
          <a:prstGeom prst="rect">
            <a:avLst/>
          </a:prstGeom>
          <a:noFill/>
        </p:spPr>
        <p:txBody>
          <a:bodyPr wrap="none" rtlCol="0">
            <a:spAutoFit/>
          </a:bodyPr>
          <a:lstStyle/>
          <a:p>
            <a:pPr defTabSz="914377">
              <a:defRPr/>
            </a:pP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TP.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Hồ</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Chí</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Minh,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ngày</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22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tháng</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03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năm</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2023</a:t>
            </a:r>
          </a:p>
        </p:txBody>
      </p:sp>
      <p:sp>
        <p:nvSpPr>
          <p:cNvPr id="13" name="TextBox 12">
            <a:extLst>
              <a:ext uri="{FF2B5EF4-FFF2-40B4-BE49-F238E27FC236}">
                <a16:creationId xmlns:a16="http://schemas.microsoft.com/office/drawing/2014/main" id="{56DC3E32-81A2-3E54-B117-F38F855C8BDF}"/>
              </a:ext>
            </a:extLst>
          </p:cNvPr>
          <p:cNvSpPr txBox="1"/>
          <p:nvPr/>
        </p:nvSpPr>
        <p:spPr>
          <a:xfrm>
            <a:off x="816925" y="2601736"/>
            <a:ext cx="10921451" cy="523220"/>
          </a:xfrm>
          <a:prstGeom prst="rect">
            <a:avLst/>
          </a:prstGeom>
          <a:noFill/>
        </p:spPr>
        <p:txBody>
          <a:bodyPr wrap="square" rtlCol="0">
            <a:spAutoFit/>
          </a:bodyPr>
          <a:lstStyle/>
          <a:p>
            <a:pPr defTabSz="914377">
              <a:defRPr/>
            </a:pPr>
            <a:r>
              <a:rPr lang="en-US" sz="28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Học</a:t>
            </a:r>
            <a:r>
              <a:rPr lang="en-US" sz="28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8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viên</a:t>
            </a:r>
            <a:r>
              <a:rPr lang="en-US" sz="2800" b="1" dirty="0">
                <a:solidFill>
                  <a:srgbClr val="2CB8AE">
                    <a:lumMod val="50000"/>
                  </a:srgbClr>
                </a:solidFill>
                <a:latin typeface="Times New Roman" panose="02020603050405020304" pitchFamily="18" charset="0"/>
                <a:ea typeface="Arial Unicode MS"/>
                <a:cs typeface="Times New Roman" panose="02020603050405020304" pitchFamily="18" charset="0"/>
              </a:rPr>
              <a:t>: NGUYỄN VĂN CHIẾN</a:t>
            </a:r>
          </a:p>
        </p:txBody>
      </p:sp>
      <p:sp>
        <p:nvSpPr>
          <p:cNvPr id="17" name="TextBox 16">
            <a:extLst>
              <a:ext uri="{FF2B5EF4-FFF2-40B4-BE49-F238E27FC236}">
                <a16:creationId xmlns:a16="http://schemas.microsoft.com/office/drawing/2014/main" id="{7165663C-684E-DC19-7BC3-2CFED8120C5F}"/>
              </a:ext>
            </a:extLst>
          </p:cNvPr>
          <p:cNvSpPr txBox="1"/>
          <p:nvPr/>
        </p:nvSpPr>
        <p:spPr>
          <a:xfrm>
            <a:off x="829001" y="5205389"/>
            <a:ext cx="5571462" cy="461665"/>
          </a:xfrm>
          <a:prstGeom prst="rect">
            <a:avLst/>
          </a:prstGeom>
          <a:noFill/>
        </p:spPr>
        <p:txBody>
          <a:bodyPr wrap="none" rtlCol="0">
            <a:spAutoFit/>
          </a:bodyPr>
          <a:lstStyle/>
          <a:p>
            <a:pPr>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Người</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hướng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dẫn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TS. Lê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Văn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Quốc</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Anh</a:t>
            </a:r>
          </a:p>
        </p:txBody>
      </p:sp>
      <p:grpSp>
        <p:nvGrpSpPr>
          <p:cNvPr id="20" name="Group 19">
            <a:extLst>
              <a:ext uri="{FF2B5EF4-FFF2-40B4-BE49-F238E27FC236}">
                <a16:creationId xmlns:a16="http://schemas.microsoft.com/office/drawing/2014/main" id="{DF26D12A-03CA-AA0F-EF30-0EBF186CFA5B}"/>
              </a:ext>
            </a:extLst>
          </p:cNvPr>
          <p:cNvGrpSpPr/>
          <p:nvPr/>
        </p:nvGrpSpPr>
        <p:grpSpPr>
          <a:xfrm>
            <a:off x="394" y="1300407"/>
            <a:ext cx="12192001" cy="1269116"/>
            <a:chOff x="-1" y="3417122"/>
            <a:chExt cx="12192001" cy="2080511"/>
          </a:xfrm>
          <a:solidFill>
            <a:schemeClr val="accent1"/>
          </a:solidFill>
        </p:grpSpPr>
        <p:sp>
          <p:nvSpPr>
            <p:cNvPr id="21" name="Rectangle 20">
              <a:extLst>
                <a:ext uri="{FF2B5EF4-FFF2-40B4-BE49-F238E27FC236}">
                  <a16:creationId xmlns:a16="http://schemas.microsoft.com/office/drawing/2014/main" id="{962AB42B-F21D-FA7A-9A8E-03D7E912BC13}"/>
                </a:ext>
              </a:extLst>
            </p:cNvPr>
            <p:cNvSpPr/>
            <p:nvPr/>
          </p:nvSpPr>
          <p:spPr>
            <a:xfrm>
              <a:off x="0" y="3550807"/>
              <a:ext cx="12192000" cy="181816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22" name="Rectangle 21">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23" name="Rectangle 22">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sp>
        <p:nvSpPr>
          <p:cNvPr id="8" name="TextBox 7">
            <a:extLst>
              <a:ext uri="{FF2B5EF4-FFF2-40B4-BE49-F238E27FC236}">
                <a16:creationId xmlns:a16="http://schemas.microsoft.com/office/drawing/2014/main" id="{1111DFC7-0B09-07E5-66E2-EE319BFBD0FA}"/>
              </a:ext>
            </a:extLst>
          </p:cNvPr>
          <p:cNvSpPr txBox="1"/>
          <p:nvPr/>
        </p:nvSpPr>
        <p:spPr>
          <a:xfrm>
            <a:off x="2" y="1339873"/>
            <a:ext cx="12191999" cy="593304"/>
          </a:xfrm>
          <a:prstGeom prst="rect">
            <a:avLst/>
          </a:prstGeom>
          <a:noFill/>
        </p:spPr>
        <p:txBody>
          <a:bodyPr wrap="square" rtlCol="0">
            <a:spAutoFit/>
          </a:bodyPr>
          <a:lstStyle/>
          <a:p>
            <a:pPr>
              <a:lnSpc>
                <a:spcPct val="107000"/>
              </a:lnSpc>
              <a:spcAft>
                <a:spcPts val="800"/>
              </a:spcAft>
            </a:pPr>
            <a:r>
              <a:rPr lang="en-US" sz="3200" dirty="0" err="1">
                <a:solidFill>
                  <a:srgbClr val="FFFF00"/>
                </a:solidFill>
                <a:latin typeface="Times New Roman" panose="02020603050405020304" pitchFamily="18" charset="0"/>
                <a:ea typeface="Arial Unicode MS"/>
                <a:cs typeface="Times New Roman" panose="02020603050405020304" pitchFamily="18" charset="0"/>
              </a:rPr>
              <a:t>Ngành</a:t>
            </a:r>
            <a:r>
              <a:rPr lang="en-US" sz="3200" dirty="0">
                <a:solidFill>
                  <a:srgbClr val="FFFF00"/>
                </a:solidFill>
                <a:latin typeface="Times New Roman" panose="02020603050405020304" pitchFamily="18" charset="0"/>
                <a:ea typeface="Arial Unicode MS"/>
                <a:cs typeface="Times New Roman" panose="02020603050405020304" pitchFamily="18" charset="0"/>
              </a:rPr>
              <a:t>: Khoa</a:t>
            </a:r>
            <a:r>
              <a:rPr lang="en-US" sz="3200" b="1" dirty="0">
                <a:solidFill>
                  <a:srgbClr val="FFFF00"/>
                </a:solidFill>
                <a:latin typeface="Times New Roman" panose="02020603050405020304" pitchFamily="18" charset="0"/>
                <a:ea typeface="Arial Unicode MS"/>
                <a:cs typeface="Times New Roman" panose="02020603050405020304" pitchFamily="18" charset="0"/>
              </a:rPr>
              <a:t> </a:t>
            </a:r>
            <a:r>
              <a:rPr lang="en-US" sz="3200" b="1" dirty="0" err="1">
                <a:solidFill>
                  <a:srgbClr val="FFFF00"/>
                </a:solidFill>
                <a:latin typeface="Times New Roman" panose="02020603050405020304" pitchFamily="18" charset="0"/>
                <a:ea typeface="Arial Unicode MS"/>
                <a:cs typeface="Times New Roman" panose="02020603050405020304" pitchFamily="18" charset="0"/>
              </a:rPr>
              <a:t>Học</a:t>
            </a:r>
            <a:r>
              <a:rPr lang="en-US" sz="3200" b="1" dirty="0">
                <a:solidFill>
                  <a:srgbClr val="FFFF00"/>
                </a:solidFill>
                <a:latin typeface="Times New Roman" panose="02020603050405020304" pitchFamily="18" charset="0"/>
                <a:ea typeface="Arial Unicode MS"/>
                <a:cs typeface="Times New Roman" panose="02020603050405020304" pitchFamily="18" charset="0"/>
              </a:rPr>
              <a:t> </a:t>
            </a:r>
            <a:r>
              <a:rPr lang="en-US" sz="3200" b="1" dirty="0" err="1">
                <a:solidFill>
                  <a:srgbClr val="FFFF00"/>
                </a:solidFill>
                <a:latin typeface="Times New Roman" panose="02020603050405020304" pitchFamily="18" charset="0"/>
                <a:ea typeface="Arial Unicode MS"/>
                <a:cs typeface="Times New Roman" panose="02020603050405020304" pitchFamily="18" charset="0"/>
              </a:rPr>
              <a:t>Máy</a:t>
            </a:r>
            <a:r>
              <a:rPr lang="en-US" sz="3200" b="1" dirty="0">
                <a:solidFill>
                  <a:srgbClr val="FFFF00"/>
                </a:solidFill>
                <a:latin typeface="Times New Roman" panose="02020603050405020304" pitchFamily="18" charset="0"/>
                <a:ea typeface="Arial Unicode MS"/>
                <a:cs typeface="Times New Roman" panose="02020603050405020304" pitchFamily="18" charset="0"/>
              </a:rPr>
              <a:t> </a:t>
            </a:r>
            <a:r>
              <a:rPr lang="en-US" sz="3200" b="1" dirty="0" err="1">
                <a:solidFill>
                  <a:srgbClr val="FFFF00"/>
                </a:solidFill>
                <a:latin typeface="Times New Roman" panose="02020603050405020304" pitchFamily="18" charset="0"/>
                <a:ea typeface="Arial Unicode MS"/>
                <a:cs typeface="Times New Roman" panose="02020603050405020304" pitchFamily="18" charset="0"/>
              </a:rPr>
              <a:t>Tính</a:t>
            </a:r>
            <a:r>
              <a:rPr lang="en-US" sz="3200" dirty="0">
                <a:solidFill>
                  <a:srgbClr val="FFFF00"/>
                </a:solidFill>
                <a:latin typeface="Times New Roman" panose="02020603050405020304" pitchFamily="18" charset="0"/>
                <a:ea typeface="Arial Unicode MS"/>
                <a:cs typeface="Times New Roman" panose="02020603050405020304" pitchFamily="18" charset="0"/>
              </a:rPr>
              <a:t>, </a:t>
            </a:r>
            <a:r>
              <a:rPr lang="en-US" sz="3200" dirty="0" err="1">
                <a:solidFill>
                  <a:srgbClr val="FFFF00"/>
                </a:solidFill>
                <a:latin typeface="Times New Roman" panose="02020603050405020304" pitchFamily="18" charset="0"/>
                <a:ea typeface="Arial Unicode MS"/>
                <a:cs typeface="Times New Roman" panose="02020603050405020304" pitchFamily="18" charset="0"/>
              </a:rPr>
              <a:t>mã</a:t>
            </a:r>
            <a:r>
              <a:rPr lang="en-US" sz="3200" dirty="0">
                <a:solidFill>
                  <a:srgbClr val="FFFF00"/>
                </a:solidFill>
                <a:latin typeface="Times New Roman" panose="02020603050405020304" pitchFamily="18" charset="0"/>
                <a:ea typeface="Arial Unicode MS"/>
                <a:cs typeface="Times New Roman" panose="02020603050405020304" pitchFamily="18" charset="0"/>
              </a:rPr>
              <a:t> </a:t>
            </a:r>
            <a:r>
              <a:rPr lang="en-US" sz="3200" dirty="0" err="1">
                <a:solidFill>
                  <a:srgbClr val="FFFF00"/>
                </a:solidFill>
                <a:latin typeface="Times New Roman" panose="02020603050405020304" pitchFamily="18" charset="0"/>
                <a:ea typeface="Arial Unicode MS"/>
                <a:cs typeface="Times New Roman" panose="02020603050405020304" pitchFamily="18" charset="0"/>
              </a:rPr>
              <a:t>số</a:t>
            </a:r>
            <a:r>
              <a:rPr lang="en-US" sz="3200" dirty="0">
                <a:solidFill>
                  <a:srgbClr val="FFFF00"/>
                </a:solidFill>
                <a:latin typeface="Times New Roman" panose="02020603050405020304" pitchFamily="18" charset="0"/>
                <a:ea typeface="Arial Unicode MS"/>
                <a:cs typeface="Times New Roman" panose="02020603050405020304" pitchFamily="18" charset="0"/>
              </a:rPr>
              <a:t> </a:t>
            </a:r>
            <a:r>
              <a:rPr lang="en-US" sz="32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8480101</a:t>
            </a:r>
            <a:endParaRPr lang="en-VN" sz="32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Diagonal Corners Rounded 28">
            <a:extLst>
              <a:ext uri="{FF2B5EF4-FFF2-40B4-BE49-F238E27FC236}">
                <a16:creationId xmlns:a16="http://schemas.microsoft.com/office/drawing/2014/main" id="{ED8009BD-6E8B-A21D-6F7A-876077684226}"/>
              </a:ext>
            </a:extLst>
          </p:cNvPr>
          <p:cNvSpPr/>
          <p:nvPr/>
        </p:nvSpPr>
        <p:spPr>
          <a:xfrm>
            <a:off x="827587" y="3279247"/>
            <a:ext cx="10921451" cy="1804739"/>
          </a:xfrm>
          <a:prstGeom prst="round2DiagRect">
            <a:avLst>
              <a:gd name="adj1" fmla="val 17129"/>
              <a:gd name="adj2" fmla="val 0"/>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377">
              <a:defRPr/>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ỨNG DỤNG CÁC PHƯƠNG PHÁP XỬ LÝ MẤT CÂN BẰNG NHÃN CHO BÀI TOÁN PHÁT HIỆN BẤT THƯỜNG TỪ DỮ LIỆU HÀNH TRÌNH GPS</a:t>
            </a:r>
            <a:endParaRPr lang="en-V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ctr" defTabSz="914377">
              <a:defRPr/>
            </a:pPr>
            <a:endParaRPr lang="en-US" sz="2800" b="1" i="1" dirty="0">
              <a:solidFill>
                <a:srgbClr val="C00000"/>
              </a:solidFill>
              <a:latin typeface="Times New Roman" panose="02020603050405020304" pitchFamily="18" charset="0"/>
              <a:ea typeface="Arial Unicode MS"/>
              <a:cs typeface="Times New Roman" panose="02020603050405020304" pitchFamily="18" charset="0"/>
            </a:endParaRPr>
          </a:p>
        </p:txBody>
      </p:sp>
      <p:sp>
        <p:nvSpPr>
          <p:cNvPr id="14" name="TextBox 13">
            <a:extLst>
              <a:ext uri="{FF2B5EF4-FFF2-40B4-BE49-F238E27FC236}">
                <a16:creationId xmlns:a16="http://schemas.microsoft.com/office/drawing/2014/main" id="{CE09F787-4EB1-813A-CDF5-9FAB0F1D493E}"/>
              </a:ext>
            </a:extLst>
          </p:cNvPr>
          <p:cNvSpPr txBox="1"/>
          <p:nvPr/>
        </p:nvSpPr>
        <p:spPr>
          <a:xfrm>
            <a:off x="896006" y="3266070"/>
            <a:ext cx="1047082" cy="461665"/>
          </a:xfrm>
          <a:prstGeom prst="rect">
            <a:avLst/>
          </a:prstGeom>
          <a:noFill/>
        </p:spPr>
        <p:txBody>
          <a:bodyPr wrap="none" rtlCol="0">
            <a:spAutoFit/>
          </a:bodyPr>
          <a:lstStyle/>
          <a:p>
            <a:pPr defTabSz="914377">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Đề</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tài</a:t>
            </a:r>
            <a:r>
              <a:rPr lang="en-US" sz="2400" dirty="0">
                <a:solidFill>
                  <a:srgbClr val="2CB8AE">
                    <a:lumMod val="50000"/>
                  </a:srgbClr>
                </a:solidFill>
                <a:latin typeface="Times New Roman" panose="02020603050405020304" pitchFamily="18" charset="0"/>
                <a:ea typeface="Arial Unicode MS"/>
                <a:cs typeface="Times New Roman" panose="02020603050405020304" pitchFamily="18" charset="0"/>
              </a:rPr>
              <a:t>:</a:t>
            </a:r>
          </a:p>
        </p:txBody>
      </p:sp>
    </p:spTree>
    <p:extLst>
      <p:ext uri="{BB962C8B-B14F-4D97-AF65-F5344CB8AC3E}">
        <p14:creationId xmlns:p14="http://schemas.microsoft.com/office/powerpoint/2010/main" val="326339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THỰC NGHIỆM (TT)</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Content Placeholder 6">
            <a:extLst>
              <a:ext uri="{FF2B5EF4-FFF2-40B4-BE49-F238E27FC236}">
                <a16:creationId xmlns:a16="http://schemas.microsoft.com/office/drawing/2014/main" id="{172CAD4D-D2E0-BC54-21E1-FD63045CADA6}"/>
              </a:ext>
            </a:extLst>
          </p:cNvPr>
          <p:cNvGraphicFramePr>
            <a:graphicFrameLocks noGrp="1"/>
          </p:cNvGraphicFramePr>
          <p:nvPr>
            <p:ph idx="1"/>
            <p:extLst>
              <p:ext uri="{D42A27DB-BD31-4B8C-83A1-F6EECF244321}">
                <p14:modId xmlns:p14="http://schemas.microsoft.com/office/powerpoint/2010/main" val="175054285"/>
              </p:ext>
            </p:extLst>
          </p:nvPr>
        </p:nvGraphicFramePr>
        <p:xfrm>
          <a:off x="1" y="1323975"/>
          <a:ext cx="6664036" cy="5397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182778A-9AEF-13E1-0F68-C38913B771E3}"/>
              </a:ext>
            </a:extLst>
          </p:cNvPr>
          <p:cNvGraphicFramePr/>
          <p:nvPr>
            <p:extLst>
              <p:ext uri="{D42A27DB-BD31-4B8C-83A1-F6EECF244321}">
                <p14:modId xmlns:p14="http://schemas.microsoft.com/office/powerpoint/2010/main" val="1744371347"/>
              </p:ext>
            </p:extLst>
          </p:nvPr>
        </p:nvGraphicFramePr>
        <p:xfrm>
          <a:off x="6673238" y="1482052"/>
          <a:ext cx="4875236" cy="487429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AF94ABA-93DC-69F4-65ED-7AD3ACB32FB3}"/>
              </a:ext>
            </a:extLst>
          </p:cNvPr>
          <p:cNvSpPr txBox="1"/>
          <p:nvPr/>
        </p:nvSpPr>
        <p:spPr>
          <a:xfrm>
            <a:off x="706582" y="6220691"/>
            <a:ext cx="10183091" cy="461665"/>
          </a:xfrm>
          <a:prstGeom prst="rect">
            <a:avLst/>
          </a:prstGeom>
          <a:noFill/>
        </p:spPr>
        <p:txBody>
          <a:bodyPr wrap="square" rtlCol="0">
            <a:spAutoFit/>
          </a:bodyPr>
          <a:lstStyle/>
          <a:p>
            <a:r>
              <a:rPr lang="en-US" sz="2400" b="1" dirty="0">
                <a:sym typeface="Wingdings" pitchFamily="2" charset="2"/>
              </a:rPr>
              <a:t></a:t>
            </a:r>
            <a:r>
              <a:rPr lang="en-US" sz="2400" b="1" dirty="0" err="1"/>
              <a:t>Nhu</a:t>
            </a:r>
            <a:r>
              <a:rPr lang="en-US" sz="2400" b="1" dirty="0"/>
              <a:t> </a:t>
            </a:r>
            <a:r>
              <a:rPr lang="en-US" sz="2400" b="1" dirty="0" err="1"/>
              <a:t>cầu</a:t>
            </a:r>
            <a:r>
              <a:rPr lang="en-US" sz="2400" b="1" dirty="0"/>
              <a:t> </a:t>
            </a:r>
            <a:r>
              <a:rPr lang="en-US" sz="2400" b="1" dirty="0" err="1"/>
              <a:t>tiền</a:t>
            </a:r>
            <a:r>
              <a:rPr lang="en-US" sz="2400" b="1" dirty="0"/>
              <a:t> </a:t>
            </a:r>
            <a:r>
              <a:rPr lang="en-US" sz="2400" b="1" dirty="0" err="1"/>
              <a:t>xử</a:t>
            </a:r>
            <a:r>
              <a:rPr lang="en-US" sz="2400" b="1" dirty="0"/>
              <a:t> </a:t>
            </a:r>
            <a:r>
              <a:rPr lang="en-US" sz="2400" b="1" dirty="0" err="1"/>
              <a:t>lý</a:t>
            </a:r>
            <a:r>
              <a:rPr lang="en-US" sz="2400" b="1" dirty="0"/>
              <a:t> </a:t>
            </a:r>
            <a:r>
              <a:rPr lang="en-US" sz="2400" b="1" dirty="0" err="1"/>
              <a:t>và</a:t>
            </a:r>
            <a:r>
              <a:rPr lang="en-US" sz="2400" b="1" dirty="0"/>
              <a:t> </a:t>
            </a:r>
            <a:r>
              <a:rPr lang="en-US" sz="2400" b="1" dirty="0" err="1"/>
              <a:t>lấy</a:t>
            </a:r>
            <a:r>
              <a:rPr lang="en-US" sz="2400" b="1" dirty="0"/>
              <a:t> </a:t>
            </a:r>
            <a:r>
              <a:rPr lang="en-US" sz="2400" b="1" dirty="0" err="1"/>
              <a:t>mẫu</a:t>
            </a:r>
            <a:r>
              <a:rPr lang="en-US" sz="2400" b="1" dirty="0"/>
              <a:t> </a:t>
            </a:r>
            <a:r>
              <a:rPr lang="en-US" sz="2400" b="1" dirty="0" err="1"/>
              <a:t>lại</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là</a:t>
            </a:r>
            <a:r>
              <a:rPr lang="en-US" sz="2400" b="1" dirty="0"/>
              <a:t> </a:t>
            </a:r>
            <a:r>
              <a:rPr lang="en-US" sz="2400" b="1" dirty="0" err="1"/>
              <a:t>rất</a:t>
            </a:r>
            <a:r>
              <a:rPr lang="en-US" sz="2400" b="1" dirty="0"/>
              <a:t> </a:t>
            </a:r>
            <a:r>
              <a:rPr lang="en-US" sz="2400" b="1" dirty="0" err="1"/>
              <a:t>quan</a:t>
            </a:r>
            <a:r>
              <a:rPr lang="en-US" sz="2400" b="1" dirty="0"/>
              <a:t> </a:t>
            </a:r>
            <a:r>
              <a:rPr lang="en-US" sz="2400" b="1" dirty="0" err="1"/>
              <a:t>trọng</a:t>
            </a:r>
            <a:r>
              <a:rPr lang="en-US" sz="2400" b="1" dirty="0"/>
              <a:t> (</a:t>
            </a:r>
            <a:r>
              <a:rPr lang="en-US" sz="2400" b="1" dirty="0" err="1"/>
              <a:t>Tất</a:t>
            </a:r>
            <a:r>
              <a:rPr lang="en-US" sz="2400" b="1" dirty="0"/>
              <a:t> </a:t>
            </a:r>
            <a:r>
              <a:rPr lang="en-US" sz="2400" b="1" dirty="0" err="1"/>
              <a:t>cả</a:t>
            </a:r>
            <a:r>
              <a:rPr lang="en-US" sz="2400" b="1" dirty="0"/>
              <a:t> </a:t>
            </a:r>
            <a:r>
              <a:rPr lang="en-US" sz="2400" b="1" dirty="0" err="1"/>
              <a:t>bộ</a:t>
            </a:r>
            <a:r>
              <a:rPr lang="en-US" sz="2400" b="1" dirty="0"/>
              <a:t> </a:t>
            </a:r>
            <a:r>
              <a:rPr lang="en-US" sz="2400" b="1" dirty="0" err="1"/>
              <a:t>dữ</a:t>
            </a:r>
            <a:r>
              <a:rPr lang="en-US" sz="2400" b="1" dirty="0"/>
              <a:t> </a:t>
            </a:r>
            <a:r>
              <a:rPr lang="en-US" sz="2400" b="1" dirty="0" err="1"/>
              <a:t>liệu</a:t>
            </a:r>
            <a:r>
              <a:rPr lang="en-US" sz="2400" b="1" dirty="0"/>
              <a:t>)</a:t>
            </a:r>
            <a:endParaRPr lang="en-VN" sz="2400" b="1" dirty="0"/>
          </a:p>
        </p:txBody>
      </p:sp>
    </p:spTree>
    <p:extLst>
      <p:ext uri="{BB962C8B-B14F-4D97-AF65-F5344CB8AC3E}">
        <p14:creationId xmlns:p14="http://schemas.microsoft.com/office/powerpoint/2010/main" val="190125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CÔNG TRÌNH CÔNG BỐ</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841E79C-DE2A-BAB0-842E-2632C3B5FFF0}"/>
              </a:ext>
            </a:extLst>
          </p:cNvPr>
          <p:cNvSpPr>
            <a:spLocks noGrp="1"/>
          </p:cNvSpPr>
          <p:nvPr>
            <p:ph idx="1"/>
          </p:nvPr>
        </p:nvSpPr>
        <p:spPr>
          <a:xfrm>
            <a:off x="922946" y="1324598"/>
            <a:ext cx="10430854" cy="5168276"/>
          </a:xfrm>
        </p:spPr>
        <p:txBody>
          <a:bodyPr/>
          <a:lstStyle/>
          <a:p>
            <a:pPr algn="ctr"/>
            <a:endParaRPr lang="en-US" sz="3600" b="1" dirty="0">
              <a:effectLst/>
              <a:latin typeface="Times New Roman" panose="02020603050405020304" pitchFamily="18" charset="0"/>
              <a:cs typeface="Times New Roman" panose="02020603050405020304" pitchFamily="18" charset="0"/>
            </a:endParaRPr>
          </a:p>
          <a:p>
            <a:pPr algn="ctr"/>
            <a:endParaRPr lang="en-US" sz="3600" b="1" dirty="0">
              <a:latin typeface="Times New Roman" panose="02020603050405020304" pitchFamily="18" charset="0"/>
              <a:cs typeface="Times New Roman" panose="02020603050405020304" pitchFamily="18" charset="0"/>
            </a:endParaRPr>
          </a:p>
          <a:p>
            <a:pPr algn="ctr"/>
            <a:endParaRPr lang="en-US" sz="3600" b="1" dirty="0">
              <a:effectLst/>
              <a:latin typeface="Times New Roman" panose="02020603050405020304" pitchFamily="18" charset="0"/>
              <a:cs typeface="Times New Roman" panose="02020603050405020304" pitchFamily="18" charset="0"/>
            </a:endParaRPr>
          </a:p>
          <a:p>
            <a:pPr algn="ctr"/>
            <a:r>
              <a:rPr lang="en-US" sz="3600" b="1" dirty="0">
                <a:effectLst/>
                <a:latin typeface="Times New Roman" panose="02020603050405020304" pitchFamily="18" charset="0"/>
                <a:cs typeface="Times New Roman" panose="02020603050405020304" pitchFamily="18" charset="0"/>
              </a:rPr>
              <a:t>Annals of Computer Science and Information Systems, Volume 33 ISSN 2300-5963</a:t>
            </a:r>
            <a:endParaRPr lang="en-US" sz="3600" b="1" dirty="0">
              <a:solidFill>
                <a:srgbClr val="00123E"/>
              </a:solidFill>
              <a:effectLst/>
              <a:latin typeface="Times New Roman" panose="02020603050405020304" pitchFamily="18" charset="0"/>
              <a:cs typeface="Times New Roman" panose="02020603050405020304" pitchFamily="18" charset="0"/>
              <a:hlinkClick r:id="rId2" tooltip="Detecting abnormal GPS trajectories derived by the mobility of people, cars, buses, and taxis plays a crucial role in developing applications for intelligent transportation systems. Outlier detection based on classification models is among promising approaches but it faces the imbalanced data problem, where instances labeled as abnormal have a very low number of observations. In this paper, we propose a framework that employs methods to deal with imbalanced data to the problem of GPS trajectory outlier detection. Our experiments show that dealing with imbalanced data beforehand can improve the performance of outlier detection models."/>
            </a:endParaRPr>
          </a:p>
          <a:p>
            <a:pPr marL="0" indent="0" algn="ctr">
              <a:buNone/>
            </a:pPr>
            <a:r>
              <a:rPr lang="en-US" b="1" dirty="0">
                <a:effectLst/>
                <a:latin typeface="Times New Roman" panose="02020603050405020304" pitchFamily="18" charset="0"/>
                <a:cs typeface="Times New Roman" panose="02020603050405020304" pitchFamily="18" charset="0"/>
              </a:rPr>
              <a:t>TITLE: Dealing with Imbalanced Data for GPS Trajectory Outlier Detection</a:t>
            </a:r>
          </a:p>
          <a:p>
            <a:pPr marL="0" indent="0" algn="ctr">
              <a:buNone/>
            </a:pPr>
            <a:r>
              <a:rPr lang="en-US" sz="2000" dirty="0">
                <a:latin typeface="Times New Roman" panose="02020603050405020304" pitchFamily="18" charset="0"/>
                <a:cs typeface="Times New Roman" panose="02020603050405020304" pitchFamily="18" charset="0"/>
              </a:rPr>
              <a:t>Authors: </a:t>
            </a:r>
            <a:r>
              <a:rPr lang="en-US" sz="2000" dirty="0">
                <a:effectLst/>
                <a:latin typeface="Times New Roman" panose="02020603050405020304" pitchFamily="18" charset="0"/>
                <a:cs typeface="Times New Roman" panose="02020603050405020304" pitchFamily="18" charset="0"/>
              </a:rPr>
              <a:t>Nguyen Van </a:t>
            </a:r>
            <a:r>
              <a:rPr lang="en-US" sz="2000" dirty="0" err="1">
                <a:effectLst/>
                <a:latin typeface="Times New Roman" panose="02020603050405020304" pitchFamily="18" charset="0"/>
                <a:cs typeface="Times New Roman" panose="02020603050405020304" pitchFamily="18" charset="0"/>
              </a:rPr>
              <a:t>Chien</a:t>
            </a:r>
            <a:r>
              <a:rPr lang="en-US" sz="2000" dirty="0">
                <a:effectLst/>
                <a:latin typeface="Times New Roman" panose="02020603050405020304" pitchFamily="18" charset="0"/>
                <a:cs typeface="Times New Roman" panose="02020603050405020304" pitchFamily="18" charset="0"/>
              </a:rPr>
              <a:t>, Nguyen Van </a:t>
            </a:r>
            <a:r>
              <a:rPr lang="en-US" sz="2000" dirty="0" err="1">
                <a:effectLst/>
                <a:latin typeface="Times New Roman" panose="02020603050405020304" pitchFamily="18" charset="0"/>
                <a:cs typeface="Times New Roman" panose="02020603050405020304" pitchFamily="18" charset="0"/>
              </a:rPr>
              <a:t>Hau</a:t>
            </a:r>
            <a:r>
              <a:rPr lang="en-US" sz="2000" dirty="0">
                <a:effectLst/>
                <a:latin typeface="Times New Roman" panose="02020603050405020304" pitchFamily="18" charset="0"/>
                <a:cs typeface="Times New Roman" panose="02020603050405020304" pitchFamily="18" charset="0"/>
              </a:rPr>
              <a:t>, Le Van Quoc Anh, pages 69–74.</a:t>
            </a:r>
          </a:p>
          <a:p>
            <a:endParaRPr lang="en-US" dirty="0">
              <a:effectLst/>
              <a:latin typeface="Helvetica Neue" panose="02000503000000020004" pitchFamily="2" charset="0"/>
            </a:endParaRPr>
          </a:p>
        </p:txBody>
      </p:sp>
      <p:pic>
        <p:nvPicPr>
          <p:cNvPr id="12" name="Picture 11" descr="A picture containing company name&#10;&#10;Description automatically generated">
            <a:extLst>
              <a:ext uri="{FF2B5EF4-FFF2-40B4-BE49-F238E27FC236}">
                <a16:creationId xmlns:a16="http://schemas.microsoft.com/office/drawing/2014/main" id="{BE44AB55-C905-A138-012A-9C35B83F681C}"/>
              </a:ext>
            </a:extLst>
          </p:cNvPr>
          <p:cNvPicPr>
            <a:picLocks noChangeAspect="1"/>
          </p:cNvPicPr>
          <p:nvPr/>
        </p:nvPicPr>
        <p:blipFill>
          <a:blip r:embed="rId3"/>
          <a:stretch>
            <a:fillRect/>
          </a:stretch>
        </p:blipFill>
        <p:spPr>
          <a:xfrm>
            <a:off x="3465241" y="1185205"/>
            <a:ext cx="4600354" cy="1541118"/>
          </a:xfrm>
          <a:prstGeom prst="rect">
            <a:avLst/>
          </a:prstGeom>
        </p:spPr>
      </p:pic>
    </p:spTree>
    <p:extLst>
      <p:ext uri="{BB962C8B-B14F-4D97-AF65-F5344CB8AC3E}">
        <p14:creationId xmlns:p14="http://schemas.microsoft.com/office/powerpoint/2010/main" val="3817091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vi-VN" dirty="0"/>
              <a:t>KẾT LUẬN VÀ CÔNG VIỆC TƯƠNG LAI</a:t>
            </a:r>
            <a:endParaRPr lang="en-US" dirty="0"/>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318655" y="1324598"/>
            <a:ext cx="11485418" cy="5533402"/>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mẫu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sym typeface="Wingdings" pitchFamily="2" charset="2"/>
              </a:rPr>
              <a:t></a:t>
            </a:r>
            <a:r>
              <a:rPr lang="vi-VN" b="1" dirty="0">
                <a:latin typeface="Times New Roman" panose="02020603050405020304" pitchFamily="18" charset="0"/>
                <a:cs typeface="Times New Roman" panose="02020603050405020304" pitchFamily="18" charset="0"/>
              </a:rPr>
              <a:t>Áp dụng các kỹ thuật lấy mẫu lại -&gt; kết quả tốt hơn cho dự đoán lớp thiểu số.</a:t>
            </a:r>
          </a:p>
          <a:p>
            <a:pPr marL="0" indent="0">
              <a:buNone/>
            </a:pPr>
            <a:endParaRPr lang="vi-VN" b="1" dirty="0">
              <a:latin typeface="Times New Roman" panose="02020603050405020304" pitchFamily="18" charset="0"/>
              <a:cs typeface="Times New Roman" panose="02020603050405020304" pitchFamily="18" charset="0"/>
            </a:endParaRPr>
          </a:p>
          <a:p>
            <a:pPr marL="0" indent="0">
              <a:buNone/>
            </a:pPr>
            <a:r>
              <a:rPr lang="vi-VN" b="1" dirty="0">
                <a:latin typeface="Times New Roman" panose="02020603050405020304" pitchFamily="18" charset="0"/>
                <a:cs typeface="Times New Roman" panose="02020603050405020304" pitchFamily="18" charset="0"/>
              </a:rPr>
              <a:t>Đề xuất tương lại:</a:t>
            </a:r>
          </a:p>
          <a:p>
            <a:pPr>
              <a:buFont typeface="Wingdings" pitchFamily="2" charset="2"/>
              <a:buChar char="v"/>
            </a:pPr>
            <a:r>
              <a:rPr lang="vi-VN" dirty="0">
                <a:latin typeface="Times New Roman" panose="02020603050405020304" pitchFamily="18" charset="0"/>
                <a:cs typeface="Times New Roman" panose="02020603050405020304" pitchFamily="18" charset="0"/>
              </a:rPr>
              <a:t>Áp dụng deep learning</a:t>
            </a:r>
          </a:p>
          <a:p>
            <a:pPr>
              <a:buFont typeface="Wingdings" pitchFamily="2" charset="2"/>
              <a:buChar char="v"/>
            </a:pPr>
            <a:r>
              <a:rPr lang="vi-VN" dirty="0">
                <a:latin typeface="Times New Roman" panose="02020603050405020304" pitchFamily="18" charset="0"/>
                <a:cs typeface="Times New Roman" panose="02020603050405020304" pitchFamily="18" charset="0"/>
              </a:rPr>
              <a:t>Cải thiện mô hình tìm ngưỡng tối ưu tỉ lệ lấy lại mẫu</a:t>
            </a:r>
          </a:p>
          <a:p>
            <a:pPr>
              <a:buFont typeface="Wingdings" pitchFamily="2" charset="2"/>
              <a:buChar char="v"/>
            </a:pPr>
            <a:r>
              <a:rPr lang="vi-VN" dirty="0">
                <a:latin typeface="Times New Roman" panose="02020603050405020304" pitchFamily="18" charset="0"/>
                <a:cs typeface="Times New Roman" panose="02020603050405020304" pitchFamily="18" charset="0"/>
              </a:rPr>
              <a:t>Đề xuất mô hình vào các bài toán thực tế</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3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ext&#10;&#10;Description automatically generated with medium confidence">
            <a:extLst>
              <a:ext uri="{FF2B5EF4-FFF2-40B4-BE49-F238E27FC236}">
                <a16:creationId xmlns:a16="http://schemas.microsoft.com/office/drawing/2014/main" id="{1F325BEA-D87F-499C-9872-5F0A2DA3C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364" y="30525"/>
            <a:ext cx="4972050" cy="994410"/>
          </a:xfrm>
          <a:prstGeom prst="rect">
            <a:avLst/>
          </a:prstGeom>
        </p:spPr>
      </p:pic>
      <p:sp>
        <p:nvSpPr>
          <p:cNvPr id="7" name="TextBox 6">
            <a:extLst>
              <a:ext uri="{FF2B5EF4-FFF2-40B4-BE49-F238E27FC236}">
                <a16:creationId xmlns:a16="http://schemas.microsoft.com/office/drawing/2014/main" id="{DA70D06A-1B2F-45E2-AAA2-68DF0B515A5D}"/>
              </a:ext>
            </a:extLst>
          </p:cNvPr>
          <p:cNvSpPr txBox="1"/>
          <p:nvPr/>
        </p:nvSpPr>
        <p:spPr>
          <a:xfrm>
            <a:off x="0" y="2848337"/>
            <a:ext cx="1218895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037471"/>
                </a:solidFill>
                <a:effectLst/>
                <a:uLnTx/>
                <a:uFillTx/>
                <a:latin typeface="Times New Roman" panose="02020603050405020304" pitchFamily="18" charset="0"/>
                <a:ea typeface="+mn-ea"/>
                <a:cs typeface="Times New Roman" panose="02020603050405020304" pitchFamily="18" charset="0"/>
              </a:rPr>
              <a:t>TRÂN TRỌNG CẢM ƠN!</a:t>
            </a:r>
          </a:p>
        </p:txBody>
      </p:sp>
    </p:spTree>
    <p:extLst>
      <p:ext uri="{BB962C8B-B14F-4D97-AF65-F5344CB8AC3E}">
        <p14:creationId xmlns:p14="http://schemas.microsoft.com/office/powerpoint/2010/main" val="2873764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TẬP DỮ LIỆU MẤT CÂN BẰNG</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5" descr="Chart, radar chart, scatter chart&#10;&#10;Description automatically generated">
            <a:extLst>
              <a:ext uri="{FF2B5EF4-FFF2-40B4-BE49-F238E27FC236}">
                <a16:creationId xmlns:a16="http://schemas.microsoft.com/office/drawing/2014/main" id="{C1E7016F-0327-BF4C-041B-C353C1BBD678}"/>
              </a:ext>
            </a:extLst>
          </p:cNvPr>
          <p:cNvPicPr>
            <a:picLocks noGrp="1" noChangeAspect="1"/>
          </p:cNvPicPr>
          <p:nvPr>
            <p:ph idx="1"/>
          </p:nvPr>
        </p:nvPicPr>
        <p:blipFill rotWithShape="1">
          <a:blip r:embed="rId2"/>
          <a:srcRect t="6281" r="1" b="1"/>
          <a:stretch/>
        </p:blipFill>
        <p:spPr>
          <a:xfrm>
            <a:off x="5697741" y="1171575"/>
            <a:ext cx="6060872" cy="5549900"/>
          </a:xfrm>
          <a:prstGeom prst="rect">
            <a:avLst/>
          </a:prstGeom>
          <a:solidFill>
            <a:schemeClr val="bg1">
              <a:alpha val="32176"/>
            </a:schemeClr>
          </a:solidFill>
          <a:ln>
            <a:noFill/>
          </a:ln>
          <a:effectLst>
            <a:outerShdw blurRad="50800" dist="50800" dir="5400000" algn="ctr" rotWithShape="0">
              <a:srgbClr val="000000">
                <a:alpha val="73000"/>
              </a:srgbClr>
            </a:outerShdw>
          </a:effectLst>
        </p:spPr>
      </p:pic>
      <p:pic>
        <p:nvPicPr>
          <p:cNvPr id="7" name="Google Shape;84;p1" descr="Shape&#10;&#10;Description automatically generated with low confidence">
            <a:extLst>
              <a:ext uri="{FF2B5EF4-FFF2-40B4-BE49-F238E27FC236}">
                <a16:creationId xmlns:a16="http://schemas.microsoft.com/office/drawing/2014/main" id="{73A90AB4-133B-5847-73D6-25B9AF925C61}"/>
              </a:ext>
            </a:extLst>
          </p:cNvPr>
          <p:cNvPicPr preferRelativeResize="0"/>
          <p:nvPr/>
        </p:nvPicPr>
        <p:blipFill rotWithShape="1">
          <a:blip r:embed="rId3"/>
          <a:srcRect t="18941" r="4" b="13717"/>
          <a:stretch/>
        </p:blipFill>
        <p:spPr>
          <a:xfrm>
            <a:off x="150621" y="1171575"/>
            <a:ext cx="5547119" cy="2757488"/>
          </a:xfrm>
          <a:prstGeom prst="rect">
            <a:avLst/>
          </a:prstGeom>
          <a:noFill/>
        </p:spPr>
      </p:pic>
      <p:pic>
        <p:nvPicPr>
          <p:cNvPr id="8" name="Picture 7" descr="A picture containing table&#10;&#10;Description automatically generated">
            <a:extLst>
              <a:ext uri="{FF2B5EF4-FFF2-40B4-BE49-F238E27FC236}">
                <a16:creationId xmlns:a16="http://schemas.microsoft.com/office/drawing/2014/main" id="{F319F281-B123-4557-B40C-2BCEE1BAA5AD}"/>
              </a:ext>
            </a:extLst>
          </p:cNvPr>
          <p:cNvPicPr>
            <a:picLocks noChangeAspect="1"/>
          </p:cNvPicPr>
          <p:nvPr/>
        </p:nvPicPr>
        <p:blipFill rotWithShape="1">
          <a:blip r:embed="rId4"/>
          <a:srcRect t="7490" r="-1" b="18394"/>
          <a:stretch/>
        </p:blipFill>
        <p:spPr>
          <a:xfrm>
            <a:off x="150621" y="4021196"/>
            <a:ext cx="5547118" cy="2705099"/>
          </a:xfrm>
          <a:prstGeom prst="rect">
            <a:avLst/>
          </a:prstGeom>
        </p:spPr>
      </p:pic>
    </p:spTree>
    <p:extLst>
      <p:ext uri="{BB962C8B-B14F-4D97-AF65-F5344CB8AC3E}">
        <p14:creationId xmlns:p14="http://schemas.microsoft.com/office/powerpoint/2010/main" val="247345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BẢN CHẤT CỦA VẤN ĐỀ</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Google Shape;94;p2" descr="A picture containing text, person&#10;&#10;Description automatically generated">
            <a:extLst>
              <a:ext uri="{FF2B5EF4-FFF2-40B4-BE49-F238E27FC236}">
                <a16:creationId xmlns:a16="http://schemas.microsoft.com/office/drawing/2014/main" id="{648A1209-D6B8-E313-56A1-9665098CD4ED}"/>
              </a:ext>
            </a:extLst>
          </p:cNvPr>
          <p:cNvPicPr preferRelativeResize="0">
            <a:picLocks noGrp="1"/>
          </p:cNvPicPr>
          <p:nvPr>
            <p:ph idx="1"/>
          </p:nvPr>
        </p:nvPicPr>
        <p:blipFill rotWithShape="1">
          <a:blip r:embed="rId2"/>
          <a:stretch/>
        </p:blipFill>
        <p:spPr>
          <a:xfrm>
            <a:off x="128588" y="1225862"/>
            <a:ext cx="2986087" cy="5267012"/>
          </a:xfrm>
          <a:prstGeom prst="rect">
            <a:avLst/>
          </a:prstGeom>
          <a:noFill/>
        </p:spPr>
      </p:pic>
      <p:pic>
        <p:nvPicPr>
          <p:cNvPr id="7" name="Picture 6" descr="Diagram&#10;&#10;Description automatically generated">
            <a:extLst>
              <a:ext uri="{FF2B5EF4-FFF2-40B4-BE49-F238E27FC236}">
                <a16:creationId xmlns:a16="http://schemas.microsoft.com/office/drawing/2014/main" id="{E057AAAF-4B66-DC72-1735-2F1C713A5B95}"/>
              </a:ext>
            </a:extLst>
          </p:cNvPr>
          <p:cNvPicPr>
            <a:picLocks noChangeAspect="1"/>
          </p:cNvPicPr>
          <p:nvPr/>
        </p:nvPicPr>
        <p:blipFill>
          <a:blip r:embed="rId3"/>
          <a:stretch>
            <a:fillRect/>
          </a:stretch>
        </p:blipFill>
        <p:spPr>
          <a:xfrm>
            <a:off x="3114675" y="1242745"/>
            <a:ext cx="3458893" cy="2465059"/>
          </a:xfrm>
          <a:prstGeom prst="rect">
            <a:avLst/>
          </a:prstGeom>
        </p:spPr>
      </p:pic>
      <p:pic>
        <p:nvPicPr>
          <p:cNvPr id="8" name="Picture 7" descr="A picture containing text, person&#10;&#10;Description automatically generated">
            <a:extLst>
              <a:ext uri="{FF2B5EF4-FFF2-40B4-BE49-F238E27FC236}">
                <a16:creationId xmlns:a16="http://schemas.microsoft.com/office/drawing/2014/main" id="{5D46A9C1-BFD5-3BEF-FA50-5D279F77A9DE}"/>
              </a:ext>
            </a:extLst>
          </p:cNvPr>
          <p:cNvPicPr>
            <a:picLocks noChangeAspect="1"/>
          </p:cNvPicPr>
          <p:nvPr/>
        </p:nvPicPr>
        <p:blipFill>
          <a:blip r:embed="rId4"/>
          <a:stretch>
            <a:fillRect/>
          </a:stretch>
        </p:blipFill>
        <p:spPr>
          <a:xfrm>
            <a:off x="3128304" y="3690922"/>
            <a:ext cx="4373294" cy="1924333"/>
          </a:xfrm>
          <a:prstGeom prst="rect">
            <a:avLst/>
          </a:prstGeom>
        </p:spPr>
      </p:pic>
      <p:pic>
        <p:nvPicPr>
          <p:cNvPr id="9" name="Picture 8" descr="Diagram, table&#10;&#10;Description automatically generated">
            <a:extLst>
              <a:ext uri="{FF2B5EF4-FFF2-40B4-BE49-F238E27FC236}">
                <a16:creationId xmlns:a16="http://schemas.microsoft.com/office/drawing/2014/main" id="{FF1D9E3D-531D-A749-E98D-83D382FCCBAD}"/>
              </a:ext>
            </a:extLst>
          </p:cNvPr>
          <p:cNvPicPr>
            <a:picLocks noChangeAspect="1"/>
          </p:cNvPicPr>
          <p:nvPr/>
        </p:nvPicPr>
        <p:blipFill>
          <a:blip r:embed="rId5"/>
          <a:stretch>
            <a:fillRect/>
          </a:stretch>
        </p:blipFill>
        <p:spPr>
          <a:xfrm>
            <a:off x="7503117" y="1268282"/>
            <a:ext cx="4373294" cy="2257526"/>
          </a:xfrm>
          <a:prstGeom prst="rect">
            <a:avLst/>
          </a:prstGeom>
        </p:spPr>
      </p:pic>
      <p:pic>
        <p:nvPicPr>
          <p:cNvPr id="10" name="Picture 9" descr="Text, letter&#10;&#10;Description automatically generated">
            <a:extLst>
              <a:ext uri="{FF2B5EF4-FFF2-40B4-BE49-F238E27FC236}">
                <a16:creationId xmlns:a16="http://schemas.microsoft.com/office/drawing/2014/main" id="{F9FD811B-22C9-45A2-A57C-57B0E241EDB1}"/>
              </a:ext>
            </a:extLst>
          </p:cNvPr>
          <p:cNvPicPr>
            <a:picLocks noChangeAspect="1"/>
          </p:cNvPicPr>
          <p:nvPr/>
        </p:nvPicPr>
        <p:blipFill>
          <a:blip r:embed="rId6"/>
          <a:stretch>
            <a:fillRect/>
          </a:stretch>
        </p:blipFill>
        <p:spPr>
          <a:xfrm>
            <a:off x="7715249" y="3525808"/>
            <a:ext cx="4161161" cy="2967066"/>
          </a:xfrm>
          <a:prstGeom prst="rect">
            <a:avLst/>
          </a:prstGeom>
        </p:spPr>
      </p:pic>
    </p:spTree>
    <p:extLst>
      <p:ext uri="{BB962C8B-B14F-4D97-AF65-F5344CB8AC3E}">
        <p14:creationId xmlns:p14="http://schemas.microsoft.com/office/powerpoint/2010/main" val="25283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ĐỘ PHỨC TẠP CỦA DỮ LIỆU</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5" descr="Diagram&#10;&#10;Description automatically generated">
            <a:extLst>
              <a:ext uri="{FF2B5EF4-FFF2-40B4-BE49-F238E27FC236}">
                <a16:creationId xmlns:a16="http://schemas.microsoft.com/office/drawing/2014/main" id="{EFD48681-4BCC-A898-0631-E2F8E01A3315}"/>
              </a:ext>
            </a:extLst>
          </p:cNvPr>
          <p:cNvPicPr>
            <a:picLocks noGrp="1" noChangeAspect="1"/>
          </p:cNvPicPr>
          <p:nvPr>
            <p:ph idx="1"/>
          </p:nvPr>
        </p:nvPicPr>
        <p:blipFill>
          <a:blip r:embed="rId2"/>
          <a:stretch>
            <a:fillRect/>
          </a:stretch>
        </p:blipFill>
        <p:spPr>
          <a:xfrm>
            <a:off x="-1" y="1303323"/>
            <a:ext cx="7858125" cy="3411552"/>
          </a:xfrm>
          <a:prstGeom prst="rect">
            <a:avLst/>
          </a:prstGeom>
        </p:spPr>
      </p:pic>
      <p:pic>
        <p:nvPicPr>
          <p:cNvPr id="7" name="Picture 6" descr="Diagram&#10;&#10;Description automatically generated">
            <a:extLst>
              <a:ext uri="{FF2B5EF4-FFF2-40B4-BE49-F238E27FC236}">
                <a16:creationId xmlns:a16="http://schemas.microsoft.com/office/drawing/2014/main" id="{466950A2-8BE5-82D5-5F0E-EF08CEB2AD12}"/>
              </a:ext>
            </a:extLst>
          </p:cNvPr>
          <p:cNvPicPr>
            <a:picLocks noChangeAspect="1"/>
          </p:cNvPicPr>
          <p:nvPr/>
        </p:nvPicPr>
        <p:blipFill>
          <a:blip r:embed="rId3"/>
          <a:stretch>
            <a:fillRect/>
          </a:stretch>
        </p:blipFill>
        <p:spPr>
          <a:xfrm>
            <a:off x="8758706" y="1345367"/>
            <a:ext cx="2938072" cy="2083633"/>
          </a:xfrm>
          <a:prstGeom prst="rect">
            <a:avLst/>
          </a:prstGeom>
        </p:spPr>
      </p:pic>
      <p:pic>
        <p:nvPicPr>
          <p:cNvPr id="8" name="Google Shape;94;p2" descr="A picture containing text, person&#10;&#10;Description automatically generated">
            <a:extLst>
              <a:ext uri="{FF2B5EF4-FFF2-40B4-BE49-F238E27FC236}">
                <a16:creationId xmlns:a16="http://schemas.microsoft.com/office/drawing/2014/main" id="{2E8FC175-FD09-466A-9811-C5EBEB235378}"/>
              </a:ext>
            </a:extLst>
          </p:cNvPr>
          <p:cNvPicPr preferRelativeResize="0"/>
          <p:nvPr/>
        </p:nvPicPr>
        <p:blipFill rotWithShape="1">
          <a:blip r:embed="rId4"/>
          <a:stretch/>
        </p:blipFill>
        <p:spPr>
          <a:xfrm>
            <a:off x="8436925" y="3258554"/>
            <a:ext cx="3090549" cy="2985089"/>
          </a:xfrm>
          <a:prstGeom prst="rect">
            <a:avLst/>
          </a:prstGeom>
          <a:noFill/>
        </p:spPr>
      </p:pic>
      <p:sp>
        <p:nvSpPr>
          <p:cNvPr id="9" name="TextBox 8">
            <a:extLst>
              <a:ext uri="{FF2B5EF4-FFF2-40B4-BE49-F238E27FC236}">
                <a16:creationId xmlns:a16="http://schemas.microsoft.com/office/drawing/2014/main" id="{32889F28-C9D3-54AD-D5E9-94FEEC5C92E7}"/>
              </a:ext>
            </a:extLst>
          </p:cNvPr>
          <p:cNvSpPr txBox="1"/>
          <p:nvPr/>
        </p:nvSpPr>
        <p:spPr>
          <a:xfrm>
            <a:off x="571500" y="4929188"/>
            <a:ext cx="8039100" cy="1015663"/>
          </a:xfrm>
          <a:prstGeom prst="rect">
            <a:avLst/>
          </a:prstGeom>
          <a:noFill/>
        </p:spPr>
        <p:txBody>
          <a:bodyPr wrap="square" rtlCol="0">
            <a:spAutoFit/>
          </a:bodyPr>
          <a:lstStyle/>
          <a:p>
            <a:pPr marL="457200" indent="-457200">
              <a:buFont typeface="+mj-lt"/>
              <a:buAutoNum type="alphaLcParenR"/>
            </a:pPr>
            <a:r>
              <a:rPr lang="en-US" sz="2000" dirty="0" err="1"/>
              <a:t>Tập</a:t>
            </a:r>
            <a:r>
              <a:rPr lang="en-US" sz="2000" dirty="0"/>
              <a:t> </a:t>
            </a:r>
            <a:r>
              <a:rPr lang="en-US" sz="2000" dirty="0" err="1"/>
              <a:t>dữ</a:t>
            </a:r>
            <a:r>
              <a:rPr lang="en-US" sz="2000" dirty="0"/>
              <a:t> </a:t>
            </a:r>
            <a:r>
              <a:rPr lang="en-US" sz="2000" dirty="0" err="1"/>
              <a:t>liệu</a:t>
            </a:r>
            <a:r>
              <a:rPr lang="en-US" sz="2000" dirty="0"/>
              <a:t> </a:t>
            </a:r>
            <a:r>
              <a:rPr lang="en-US" sz="2000" dirty="0" err="1"/>
              <a:t>có</a:t>
            </a:r>
            <a:r>
              <a:rPr lang="en-US" sz="2000" dirty="0"/>
              <a:t> </a:t>
            </a:r>
            <a:r>
              <a:rPr lang="en-US" sz="2000" dirty="0" err="1"/>
              <a:t>sự</a:t>
            </a:r>
            <a:r>
              <a:rPr lang="en-US" sz="2000" dirty="0"/>
              <a:t> </a:t>
            </a:r>
            <a:r>
              <a:rPr lang="en-US" sz="2000" dirty="0" err="1"/>
              <a:t>mất</a:t>
            </a:r>
            <a:r>
              <a:rPr lang="en-US" sz="2000" dirty="0"/>
              <a:t> </a:t>
            </a:r>
            <a:r>
              <a:rPr lang="en-US" sz="2000" dirty="0" err="1"/>
              <a:t>cân</a:t>
            </a:r>
            <a:r>
              <a:rPr lang="en-US" sz="2000" dirty="0"/>
              <a:t> </a:t>
            </a:r>
            <a:r>
              <a:rPr lang="en-US" sz="2000" dirty="0" err="1"/>
              <a:t>bằng</a:t>
            </a:r>
            <a:r>
              <a:rPr lang="en-US" sz="2000" dirty="0"/>
              <a:t> </a:t>
            </a:r>
            <a:r>
              <a:rPr lang="en-US" sz="2000" dirty="0" err="1"/>
              <a:t>giữa</a:t>
            </a:r>
            <a:r>
              <a:rPr lang="en-US" sz="2000" dirty="0"/>
              <a:t> </a:t>
            </a:r>
            <a:r>
              <a:rPr lang="en-US" sz="2000" dirty="0" err="1"/>
              <a:t>các</a:t>
            </a:r>
            <a:r>
              <a:rPr lang="en-US" sz="2000" dirty="0"/>
              <a:t> </a:t>
            </a:r>
            <a:r>
              <a:rPr lang="en-US" sz="2000" dirty="0" err="1"/>
              <a:t>lớp</a:t>
            </a:r>
            <a:r>
              <a:rPr lang="en-US" sz="2000" dirty="0"/>
              <a:t>.</a:t>
            </a:r>
          </a:p>
          <a:p>
            <a:pPr marL="457200" indent="-457200">
              <a:buFont typeface="+mj-lt"/>
              <a:buAutoNum type="alphaLcParenR"/>
            </a:pPr>
            <a:r>
              <a:rPr lang="en-US" sz="2000" dirty="0" err="1"/>
              <a:t>Bộ</a:t>
            </a:r>
            <a:r>
              <a:rPr lang="en-US" sz="2000" dirty="0"/>
              <a:t> </a:t>
            </a:r>
            <a:r>
              <a:rPr lang="en-US" sz="2000" dirty="0" err="1"/>
              <a:t>dữ</a:t>
            </a:r>
            <a:r>
              <a:rPr lang="en-US" sz="2000" dirty="0"/>
              <a:t> </a:t>
            </a:r>
            <a:r>
              <a:rPr lang="en-US" sz="2000" dirty="0" err="1"/>
              <a:t>liệu</a:t>
            </a:r>
            <a:r>
              <a:rPr lang="en-US" sz="2000" dirty="0"/>
              <a:t> </a:t>
            </a:r>
            <a:r>
              <a:rPr lang="en-US" sz="2000" dirty="0" err="1"/>
              <a:t>có</a:t>
            </a:r>
            <a:r>
              <a:rPr lang="en-US" sz="2000" dirty="0"/>
              <a:t> </a:t>
            </a:r>
            <a:r>
              <a:rPr lang="en-US" sz="2000" dirty="0" err="1"/>
              <a:t>độ</a:t>
            </a:r>
            <a:r>
              <a:rPr lang="en-US" sz="2000" dirty="0"/>
              <a:t> </a:t>
            </a:r>
            <a:r>
              <a:rPr lang="en-US" sz="2000" dirty="0" err="1"/>
              <a:t>phức</a:t>
            </a:r>
            <a:r>
              <a:rPr lang="en-US" sz="2000" dirty="0"/>
              <a:t> </a:t>
            </a:r>
            <a:r>
              <a:rPr lang="en-US" sz="2000" dirty="0" err="1"/>
              <a:t>tạp</a:t>
            </a:r>
            <a:r>
              <a:rPr lang="en-US" sz="2000" dirty="0"/>
              <a:t> </a:t>
            </a:r>
            <a:r>
              <a:rPr lang="en-US" sz="2000" dirty="0" err="1"/>
              <a:t>cao</a:t>
            </a:r>
            <a:r>
              <a:rPr lang="en-US" sz="2000" dirty="0"/>
              <a:t> </a:t>
            </a:r>
            <a:r>
              <a:rPr lang="en-US" sz="2000" dirty="0" err="1"/>
              <a:t>với</a:t>
            </a:r>
            <a:r>
              <a:rPr lang="en-US" sz="2000" dirty="0"/>
              <a:t> </a:t>
            </a:r>
            <a:r>
              <a:rPr lang="en-US" sz="2000" dirty="0" err="1"/>
              <a:t>sự</a:t>
            </a:r>
            <a:r>
              <a:rPr lang="en-US" sz="2000" dirty="0"/>
              <a:t> </a:t>
            </a:r>
            <a:r>
              <a:rPr lang="en-US" sz="2000" dirty="0" err="1"/>
              <a:t>mất</a:t>
            </a:r>
            <a:r>
              <a:rPr lang="en-US" sz="2000" dirty="0"/>
              <a:t> </a:t>
            </a:r>
            <a:r>
              <a:rPr lang="en-US" sz="2000" dirty="0" err="1"/>
              <a:t>cân</a:t>
            </a:r>
            <a:r>
              <a:rPr lang="en-US" sz="2000" dirty="0"/>
              <a:t> </a:t>
            </a:r>
            <a:r>
              <a:rPr lang="en-US" sz="2000" dirty="0" err="1"/>
              <a:t>bằng</a:t>
            </a:r>
            <a:r>
              <a:rPr lang="en-US" sz="2000" dirty="0"/>
              <a:t> </a:t>
            </a:r>
            <a:r>
              <a:rPr lang="en-US" sz="2000" dirty="0" err="1"/>
              <a:t>giữa</a:t>
            </a:r>
            <a:r>
              <a:rPr lang="en-US" sz="2000" dirty="0"/>
              <a:t> </a:t>
            </a:r>
            <a:r>
              <a:rPr lang="en-US" sz="2000" dirty="0" err="1"/>
              <a:t>các</a:t>
            </a:r>
            <a:r>
              <a:rPr lang="en-US" sz="2000" dirty="0"/>
              <a:t> </a:t>
            </a:r>
            <a:r>
              <a:rPr lang="en-US" sz="2000" dirty="0" err="1"/>
              <a:t>lớp</a:t>
            </a:r>
            <a:r>
              <a:rPr lang="en-US" sz="2000" dirty="0"/>
              <a:t> </a:t>
            </a:r>
            <a:r>
              <a:rPr lang="en-US" sz="2000" dirty="0" err="1"/>
              <a:t>và</a:t>
            </a:r>
            <a:r>
              <a:rPr lang="en-US" sz="2000" dirty="0"/>
              <a:t> </a:t>
            </a:r>
            <a:r>
              <a:rPr lang="en-US" sz="2000" dirty="0" err="1"/>
              <a:t>trong</a:t>
            </a:r>
            <a:r>
              <a:rPr lang="en-US" sz="2000" dirty="0"/>
              <a:t> </a:t>
            </a:r>
            <a:r>
              <a:rPr lang="en-US" sz="2000" dirty="0" err="1"/>
              <a:t>lớp</a:t>
            </a:r>
            <a:r>
              <a:rPr lang="en-US" sz="2000" dirty="0"/>
              <a:t>, </a:t>
            </a:r>
            <a:r>
              <a:rPr lang="en-US" sz="2000" dirty="0" err="1"/>
              <a:t>nhiều</a:t>
            </a:r>
            <a:r>
              <a:rPr lang="en-US" sz="2000" dirty="0"/>
              <a:t> </a:t>
            </a:r>
            <a:r>
              <a:rPr lang="en-US" sz="2000" dirty="0" err="1"/>
              <a:t>khái</a:t>
            </a:r>
            <a:r>
              <a:rPr lang="en-US" sz="2000" dirty="0"/>
              <a:t> </a:t>
            </a:r>
            <a:r>
              <a:rPr lang="en-US" sz="2000" dirty="0" err="1"/>
              <a:t>niệm</a:t>
            </a:r>
            <a:r>
              <a:rPr lang="en-US" sz="2000" dirty="0"/>
              <a:t>, </a:t>
            </a:r>
            <a:r>
              <a:rPr lang="en-US" sz="2000" dirty="0" err="1"/>
              <a:t>chồng</a:t>
            </a:r>
            <a:r>
              <a:rPr lang="en-US" sz="2000" dirty="0"/>
              <a:t> </a:t>
            </a:r>
            <a:r>
              <a:rPr lang="en-US" sz="2000" dirty="0" err="1"/>
              <a:t>chéo</a:t>
            </a:r>
            <a:r>
              <a:rPr lang="en-US" sz="2000" dirty="0"/>
              <a:t>, </a:t>
            </a:r>
            <a:r>
              <a:rPr lang="en-US" sz="2000" dirty="0" err="1"/>
              <a:t>nhiễu</a:t>
            </a:r>
            <a:r>
              <a:rPr lang="en-US" sz="2000" dirty="0"/>
              <a:t> </a:t>
            </a:r>
            <a:r>
              <a:rPr lang="en-US" sz="2000" dirty="0" err="1"/>
              <a:t>và</a:t>
            </a:r>
            <a:r>
              <a:rPr lang="en-US" sz="2000" dirty="0"/>
              <a:t> </a:t>
            </a:r>
            <a:r>
              <a:rPr lang="en-US" sz="2000" dirty="0" err="1"/>
              <a:t>thiếu</a:t>
            </a:r>
            <a:r>
              <a:rPr lang="en-US" sz="2000" dirty="0"/>
              <a:t> </a:t>
            </a:r>
            <a:r>
              <a:rPr lang="en-US" sz="2000" dirty="0" err="1"/>
              <a:t>dữ</a:t>
            </a:r>
            <a:r>
              <a:rPr lang="en-US" sz="2000" dirty="0"/>
              <a:t> </a:t>
            </a:r>
            <a:r>
              <a:rPr lang="en-US" sz="2000" dirty="0" err="1"/>
              <a:t>liệu</a:t>
            </a:r>
            <a:r>
              <a:rPr lang="en-US" sz="2000" dirty="0"/>
              <a:t> </a:t>
            </a:r>
            <a:r>
              <a:rPr lang="en-US" sz="2000" dirty="0" err="1"/>
              <a:t>đại</a:t>
            </a:r>
            <a:r>
              <a:rPr lang="en-US" sz="2000" dirty="0"/>
              <a:t> </a:t>
            </a:r>
            <a:r>
              <a:rPr lang="en-US" sz="2000" dirty="0" err="1"/>
              <a:t>diện</a:t>
            </a:r>
            <a:r>
              <a:rPr lang="en-US" sz="2000" dirty="0"/>
              <a:t>.</a:t>
            </a:r>
            <a:endParaRPr lang="en-VN" sz="2000" dirty="0"/>
          </a:p>
        </p:txBody>
      </p:sp>
    </p:spTree>
    <p:extLst>
      <p:ext uri="{BB962C8B-B14F-4D97-AF65-F5344CB8AC3E}">
        <p14:creationId xmlns:p14="http://schemas.microsoft.com/office/powerpoint/2010/main" val="162044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GIẢI PHÁP CHO BÀI TOÁN </a:t>
            </a: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5" descr="Chart, bar chart, waterfall chart&#10;&#10;Description automatically generated">
            <a:extLst>
              <a:ext uri="{FF2B5EF4-FFF2-40B4-BE49-F238E27FC236}">
                <a16:creationId xmlns:a16="http://schemas.microsoft.com/office/drawing/2014/main" id="{985B0F42-8107-B134-0287-B18EB7664A30}"/>
              </a:ext>
            </a:extLst>
          </p:cNvPr>
          <p:cNvPicPr>
            <a:picLocks noGrp="1" noChangeAspect="1"/>
          </p:cNvPicPr>
          <p:nvPr>
            <p:ph idx="1"/>
          </p:nvPr>
        </p:nvPicPr>
        <p:blipFill>
          <a:blip r:embed="rId2"/>
          <a:stretch>
            <a:fillRect/>
          </a:stretch>
        </p:blipFill>
        <p:spPr>
          <a:xfrm>
            <a:off x="200025" y="1457325"/>
            <a:ext cx="11415713" cy="5264149"/>
          </a:xfrm>
          <a:prstGeom prst="rect">
            <a:avLst/>
          </a:prstGeom>
        </p:spPr>
      </p:pic>
    </p:spTree>
    <p:extLst>
      <p:ext uri="{BB962C8B-B14F-4D97-AF65-F5344CB8AC3E}">
        <p14:creationId xmlns:p14="http://schemas.microsoft.com/office/powerpoint/2010/main" val="311841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GIẢI PHÁP CHO BÀI TOÁN (TT)</a:t>
            </a:r>
            <a:endParaRPr lang="en-US" dirty="0">
              <a:highlight>
                <a:srgbClr val="FFFF00"/>
              </a:highlight>
            </a:endParaRP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7" y="1324598"/>
            <a:ext cx="6449404" cy="518490"/>
          </a:xfrm>
        </p:spPr>
        <p:txBody>
          <a:bodyPr>
            <a:normAutofit fontScale="92500"/>
          </a:bodyPr>
          <a:lstStyle/>
          <a:p>
            <a:pPr marL="0" indent="0">
              <a:buNone/>
            </a:pPr>
            <a:r>
              <a:rPr lang="en-US" b="1" dirty="0" err="1">
                <a:latin typeface="Times New Roman" panose="02020603050405020304" pitchFamily="18" charset="0"/>
                <a:cs typeface="Times New Roman" panose="02020603050405020304" pitchFamily="18" charset="0"/>
              </a:rPr>
              <a:t>Lấy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mẫu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tạo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(SMOTE)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C09E39F0-3DA3-0E27-0478-F40CF837551A}"/>
              </a:ext>
            </a:extLst>
          </p:cNvPr>
          <p:cNvPicPr>
            <a:picLocks noChangeAspect="1"/>
          </p:cNvPicPr>
          <p:nvPr/>
        </p:nvPicPr>
        <p:blipFill>
          <a:blip r:embed="rId2"/>
          <a:stretch>
            <a:fillRect/>
          </a:stretch>
        </p:blipFill>
        <p:spPr>
          <a:xfrm>
            <a:off x="922945" y="2052332"/>
            <a:ext cx="10430853" cy="348106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EF0431-9228-E4E8-E094-EA20E6ECD245}"/>
                  </a:ext>
                </a:extLst>
              </p:cNvPr>
              <p:cNvSpPr txBox="1"/>
              <p:nvPr/>
            </p:nvSpPr>
            <p:spPr>
              <a:xfrm>
                <a:off x="3581401" y="5582677"/>
                <a:ext cx="5915026" cy="773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VN" sz="2400" i="1" smtClean="0">
                              <a:effectLst/>
                              <a:latin typeface="Cambria Math" panose="02040503050406030204" pitchFamily="18" charset="0"/>
                              <a:ea typeface="Calibri" panose="020F0502020204030204" pitchFamily="34" charset="0"/>
                            </a:rPr>
                          </m:ctrlPr>
                        </m:sSubPr>
                        <m:e>
                          <m:r>
                            <a:rPr lang="en-US" sz="2400" i="1">
                              <a:effectLst/>
                              <a:latin typeface="Cambria Math" panose="02040503050406030204" pitchFamily="18" charset="0"/>
                              <a:ea typeface="Calibri" panose="020F0502020204030204" pitchFamily="34" charset="0"/>
                            </a:rPr>
                            <m:t>𝑥</m:t>
                          </m:r>
                        </m:e>
                        <m:sub>
                          <m:r>
                            <a:rPr lang="en-US" sz="2400" i="1">
                              <a:effectLst/>
                              <a:latin typeface="Cambria Math" panose="02040503050406030204" pitchFamily="18" charset="0"/>
                              <a:ea typeface="Calibri" panose="020F0502020204030204" pitchFamily="34" charset="0"/>
                            </a:rPr>
                            <m:t>𝑛𝑒𝑤</m:t>
                          </m:r>
                        </m:sub>
                      </m:sSub>
                      <m:r>
                        <a:rPr lang="en-US" sz="2400" i="1">
                          <a:effectLst/>
                          <a:latin typeface="Cambria Math" panose="02040503050406030204" pitchFamily="18" charset="0"/>
                          <a:ea typeface="Calibri" panose="020F0502020204030204" pitchFamily="34" charset="0"/>
                        </a:rPr>
                        <m:t> =</m:t>
                      </m:r>
                      <m:sSub>
                        <m:sSubPr>
                          <m:ctrlPr>
                            <a:rPr lang="en-VN" sz="2400" i="1">
                              <a:effectLst/>
                              <a:latin typeface="Cambria Math" panose="02040503050406030204" pitchFamily="18" charset="0"/>
                              <a:ea typeface="Calibri" panose="020F0502020204030204" pitchFamily="34" charset="0"/>
                            </a:rPr>
                          </m:ctrlPr>
                        </m:sSubPr>
                        <m:e>
                          <m:r>
                            <a:rPr lang="en-US" sz="2400">
                              <a:effectLst/>
                              <a:latin typeface="Cambria Math" panose="02040503050406030204" pitchFamily="18" charset="0"/>
                              <a:ea typeface="Calibri" panose="020F0502020204030204" pitchFamily="34" charset="0"/>
                              <a:cs typeface="Sana" pitchFamily="2" charset="-78"/>
                            </a:rPr>
                            <m:t> </m:t>
                          </m:r>
                          <m:r>
                            <m:rPr>
                              <m:sty m:val="p"/>
                            </m:rPr>
                            <a:rPr lang="en-US" sz="2400">
                              <a:effectLst/>
                              <a:latin typeface="Cambria Math" panose="02040503050406030204" pitchFamily="18" charset="0"/>
                              <a:ea typeface="Calibri" panose="020F0502020204030204" pitchFamily="34" charset="0"/>
                              <a:cs typeface="Sana" pitchFamily="2" charset="-78"/>
                            </a:rPr>
                            <m:t>x</m:t>
                          </m:r>
                        </m:e>
                        <m:sub>
                          <m:r>
                            <a:rPr lang="en-US" sz="2400" i="1">
                              <a:effectLst/>
                              <a:latin typeface="Cambria Math" panose="02040503050406030204" pitchFamily="18" charset="0"/>
                              <a:ea typeface="Calibri" panose="020F0502020204030204" pitchFamily="34" charset="0"/>
                            </a:rPr>
                            <m:t>𝑖</m:t>
                          </m:r>
                        </m:sub>
                      </m:sSub>
                      <m:r>
                        <a:rPr lang="en-US" sz="2400" i="1">
                          <a:effectLst/>
                          <a:latin typeface="Cambria Math" panose="02040503050406030204" pitchFamily="18" charset="0"/>
                          <a:ea typeface="Calibri" panose="020F0502020204030204" pitchFamily="34" charset="0"/>
                        </a:rPr>
                        <m:t>+ (</m:t>
                      </m:r>
                      <m:r>
                        <a:rPr lang="en-US" sz="2400">
                          <a:effectLst/>
                          <a:latin typeface="Cambria Math" panose="02040503050406030204" pitchFamily="18" charset="0"/>
                          <a:ea typeface="Calibri" panose="020F0502020204030204" pitchFamily="34" charset="0"/>
                        </a:rPr>
                        <m:t> </m:t>
                      </m:r>
                      <m:acc>
                        <m:accPr>
                          <m:chr m:val="̂"/>
                          <m:ctrlPr>
                            <a:rPr lang="en-VN" sz="2400" i="1">
                              <a:effectLst/>
                              <a:latin typeface="Cambria Math" panose="02040503050406030204" pitchFamily="18" charset="0"/>
                              <a:ea typeface="Calibri" panose="020F0502020204030204" pitchFamily="34" charset="0"/>
                            </a:rPr>
                          </m:ctrlPr>
                        </m:accPr>
                        <m:e>
                          <m:sSub>
                            <m:sSubPr>
                              <m:ctrlPr>
                                <a:rPr lang="en-VN" sz="2400" i="1">
                                  <a:effectLst/>
                                  <a:latin typeface="Cambria Math" panose="02040503050406030204" pitchFamily="18" charset="0"/>
                                  <a:ea typeface="Calibri" panose="020F0502020204030204" pitchFamily="34" charset="0"/>
                                </a:rPr>
                              </m:ctrlPr>
                            </m:sSubPr>
                            <m:e>
                              <m:r>
                                <a:rPr lang="en-US" sz="2400" i="1">
                                  <a:effectLst/>
                                  <a:latin typeface="Cambria Math" panose="02040503050406030204" pitchFamily="18" charset="0"/>
                                  <a:ea typeface="Calibri" panose="020F0502020204030204" pitchFamily="34" charset="0"/>
                                </a:rPr>
                                <m:t>𝑥</m:t>
                              </m:r>
                            </m:e>
                            <m:sub>
                              <m:r>
                                <a:rPr lang="en-US" sz="2400" i="1">
                                  <a:effectLst/>
                                  <a:latin typeface="Cambria Math" panose="02040503050406030204" pitchFamily="18" charset="0"/>
                                  <a:ea typeface="Calibri" panose="020F0502020204030204" pitchFamily="34" charset="0"/>
                                </a:rPr>
                                <m:t>𝑗</m:t>
                              </m:r>
                            </m:sub>
                          </m:sSub>
                        </m:e>
                      </m:acc>
                      <m:r>
                        <a:rPr lang="en-US" sz="2400" i="1">
                          <a:effectLst/>
                          <a:latin typeface="Cambria Math" panose="02040503050406030204" pitchFamily="18" charset="0"/>
                          <a:ea typeface="Calibri" panose="020F0502020204030204" pitchFamily="34" charset="0"/>
                        </a:rPr>
                        <m:t> −</m:t>
                      </m:r>
                      <m:sSub>
                        <m:sSubPr>
                          <m:ctrlPr>
                            <a:rPr lang="en-VN" sz="2400" i="1">
                              <a:effectLst/>
                              <a:latin typeface="Cambria Math" panose="02040503050406030204" pitchFamily="18" charset="0"/>
                              <a:ea typeface="Calibri" panose="020F0502020204030204" pitchFamily="34" charset="0"/>
                            </a:rPr>
                          </m:ctrlPr>
                        </m:sSubPr>
                        <m:e>
                          <m:r>
                            <a:rPr lang="en-US" sz="2400">
                              <a:effectLst/>
                              <a:latin typeface="Cambria Math" panose="02040503050406030204" pitchFamily="18" charset="0"/>
                              <a:ea typeface="Calibri" panose="020F0502020204030204" pitchFamily="34" charset="0"/>
                              <a:cs typeface="Sana" pitchFamily="2" charset="-78"/>
                            </a:rPr>
                            <m:t> </m:t>
                          </m:r>
                          <m:r>
                            <m:rPr>
                              <m:sty m:val="p"/>
                            </m:rPr>
                            <a:rPr lang="en-US" sz="2400">
                              <a:effectLst/>
                              <a:latin typeface="Cambria Math" panose="02040503050406030204" pitchFamily="18" charset="0"/>
                              <a:ea typeface="Calibri" panose="020F0502020204030204" pitchFamily="34" charset="0"/>
                              <a:cs typeface="Sana" pitchFamily="2" charset="-78"/>
                            </a:rPr>
                            <m:t>x</m:t>
                          </m:r>
                        </m:e>
                        <m:sub>
                          <m:r>
                            <a:rPr lang="en-US" sz="2400" i="1">
                              <a:effectLst/>
                              <a:latin typeface="Cambria Math" panose="02040503050406030204" pitchFamily="18" charset="0"/>
                              <a:ea typeface="Calibri" panose="020F0502020204030204" pitchFamily="34" charset="0"/>
                            </a:rPr>
                            <m:t>𝑖</m:t>
                          </m:r>
                        </m:sub>
                      </m:sSub>
                      <m:r>
                        <a:rPr lang="en-US" sz="2400" i="1">
                          <a:effectLst/>
                          <a:latin typeface="Cambria Math" panose="02040503050406030204" pitchFamily="18" charset="0"/>
                          <a:ea typeface="Calibri" panose="020F0502020204030204" pitchFamily="34" charset="0"/>
                        </a:rPr>
                        <m:t>) </m:t>
                      </m:r>
                      <m:r>
                        <a:rPr lang="en-US" sz="2400" i="1">
                          <a:effectLst/>
                          <a:latin typeface="Cambria Math" panose="02040503050406030204" pitchFamily="18" charset="0"/>
                          <a:ea typeface="Calibri" panose="020F0502020204030204" pitchFamily="34" charset="0"/>
                        </a:rPr>
                        <m:t>𝛿</m:t>
                      </m:r>
                    </m:oMath>
                  </m:oMathPara>
                </a14:m>
                <a:endParaRPr lang="en-VN" sz="2400" dirty="0">
                  <a:effectLst/>
                  <a:ea typeface="Calibri" panose="020F0502020204030204" pitchFamily="34" charset="0"/>
                </a:endParaRPr>
              </a:p>
              <a:p>
                <a:endParaRPr lang="en-VN" dirty="0"/>
              </a:p>
            </p:txBody>
          </p:sp>
        </mc:Choice>
        <mc:Fallback xmlns="">
          <p:sp>
            <p:nvSpPr>
              <p:cNvPr id="7" name="TextBox 6">
                <a:extLst>
                  <a:ext uri="{FF2B5EF4-FFF2-40B4-BE49-F238E27FC236}">
                    <a16:creationId xmlns:a16="http://schemas.microsoft.com/office/drawing/2014/main" id="{95EF0431-9228-E4E8-E094-EA20E6ECD245}"/>
                  </a:ext>
                </a:extLst>
              </p:cNvPr>
              <p:cNvSpPr txBox="1">
                <a:spLocks noRot="1" noChangeAspect="1" noMove="1" noResize="1" noEditPoints="1" noAdjustHandles="1" noChangeArrowheads="1" noChangeShapeType="1" noTextEdit="1"/>
              </p:cNvSpPr>
              <p:nvPr/>
            </p:nvSpPr>
            <p:spPr>
              <a:xfrm>
                <a:off x="3581401" y="5582677"/>
                <a:ext cx="5915026" cy="773673"/>
              </a:xfrm>
              <a:prstGeom prst="rect">
                <a:avLst/>
              </a:prstGeom>
              <a:blipFill>
                <a:blip r:embed="rId3"/>
                <a:stretch>
                  <a:fillRect t="-1613"/>
                </a:stretch>
              </a:blipFill>
            </p:spPr>
            <p:txBody>
              <a:bodyPr/>
              <a:lstStyle/>
              <a:p>
                <a:r>
                  <a:rPr lang="en-VN">
                    <a:noFill/>
                  </a:rPr>
                  <a:t> </a:t>
                </a:r>
              </a:p>
            </p:txBody>
          </p:sp>
        </mc:Fallback>
      </mc:AlternateContent>
    </p:spTree>
    <p:extLst>
      <p:ext uri="{BB962C8B-B14F-4D97-AF65-F5344CB8AC3E}">
        <p14:creationId xmlns:p14="http://schemas.microsoft.com/office/powerpoint/2010/main" val="330209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GIẢI PHÁP CHO BÀI TOÁN (TT)</a:t>
            </a:r>
            <a:endParaRPr lang="en-US" dirty="0">
              <a:highlight>
                <a:srgbClr val="FFFF00"/>
              </a:highligh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6" y="1324598"/>
                <a:ext cx="10430854" cy="5168276"/>
              </a:xfrm>
            </p:spPr>
            <p:txBody>
              <a:bodyPr>
                <a:normAutofit fontScale="70000" lnSpcReduction="20000"/>
              </a:bodyPr>
              <a:lstStyle/>
              <a:p>
                <a:pPr marL="514350" indent="-514350">
                  <a:buFont typeface="+mj-lt"/>
                  <a:buAutoNum type="arabicPeriod"/>
                </a:pPr>
                <a:r>
                  <a:rPr lang="en-US" sz="3300" b="1" dirty="0"/>
                  <a:t>Algorithm SMOTE</a:t>
                </a:r>
              </a:p>
              <a:p>
                <a:pPr marL="514350" indent="-514350">
                  <a:buFont typeface="+mj-lt"/>
                  <a:buAutoNum type="arabicPeriod"/>
                </a:pPr>
                <a14:m>
                  <m:oMath xmlns:m="http://schemas.openxmlformats.org/officeDocument/2006/math">
                    <m:r>
                      <a:rPr lang="en-US" sz="3300" i="1" smtClean="0">
                        <a:effectLst/>
                        <a:latin typeface="Cambria Math" panose="02040503050406030204" pitchFamily="18" charset="0"/>
                        <a:ea typeface="Calibri" panose="020F0502020204030204" pitchFamily="34" charset="0"/>
                        <a:cs typeface="Times New Roman" panose="02020603050405020304" pitchFamily="18" charset="0"/>
                      </a:rPr>
                      <m:t>𝐸</m:t>
                    </m:r>
                    <m:r>
                      <a:rPr lang="en-US" sz="33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3300" i="1" dirty="0">
                    <a:effectLst/>
                    <a:latin typeface="+mn-lt"/>
                    <a:ea typeface="Calibri" panose="020F0502020204030204" pitchFamily="34" charset="0"/>
                    <a:cs typeface="Times New Roman" panose="02020603050405020304" pitchFamily="18" charset="0"/>
                  </a:rPr>
                  <a:t> </a:t>
                </a:r>
                <a:endParaRPr lang="en-US" sz="3300" dirty="0">
                  <a:latin typeface="+mn-lt"/>
                </a:endParaRPr>
              </a:p>
              <a:p>
                <a:pPr marL="514350" indent="-514350">
                  <a:buFont typeface="+mj-lt"/>
                  <a:buAutoNum type="arabicPeriod"/>
                </a:pPr>
                <a:r>
                  <a:rPr lang="en-US" sz="3300" b="1" dirty="0">
                    <a:effectLst/>
                    <a:latin typeface="+mn-lt"/>
                    <a:ea typeface="Calibri" panose="020F0502020204030204" pitchFamily="34" charset="0"/>
                  </a:rPr>
                  <a:t>Procedure SMOTE</a:t>
                </a:r>
                <a:r>
                  <a:rPr lang="en-US" sz="3300" dirty="0">
                    <a:effectLst/>
                    <a:latin typeface="+mn-lt"/>
                    <a:ea typeface="Calibri" panose="020F0502020204030204" pitchFamily="34" charset="0"/>
                  </a:rPr>
                  <a:t>:</a:t>
                </a:r>
                <a:endParaRPr lang="en-VN" sz="3300" dirty="0">
                  <a:latin typeface="+mn-lt"/>
                  <a:ea typeface="Calibri" panose="020F0502020204030204" pitchFamily="34" charset="0"/>
                </a:endParaRPr>
              </a:p>
              <a:p>
                <a:pPr marL="514350" indent="-514350">
                  <a:buFont typeface="+mj-lt"/>
                  <a:buAutoNum type="arabicPeriod"/>
                </a:pPr>
                <a:r>
                  <a:rPr lang="en-VN" sz="3300" dirty="0">
                    <a:effectLst/>
                    <a:latin typeface="+mn-lt"/>
                    <a:ea typeface="Calibri" panose="020F0502020204030204" pitchFamily="34" charset="0"/>
                  </a:rPr>
                  <a:t>  </a:t>
                </a:r>
                <a:r>
                  <a:rPr lang="en-US" sz="3300" dirty="0">
                    <a:latin typeface="+mn-lt"/>
                    <a:ea typeface="Calibri" panose="020F0502020204030204" pitchFamily="34" charset="0"/>
                  </a:rPr>
                  <a:t>f</a:t>
                </a:r>
                <a:r>
                  <a:rPr lang="en-US" sz="3300" dirty="0">
                    <a:effectLst/>
                    <a:latin typeface="+mn-lt"/>
                    <a:ea typeface="Calibri" panose="020F0502020204030204" pitchFamily="34" charset="0"/>
                  </a:rPr>
                  <a:t>or each </a:t>
                </a:r>
                <a14:m>
                  <m:oMath xmlns:m="http://schemas.openxmlformats.org/officeDocument/2006/math">
                    <m:sSub>
                      <m:sSubPr>
                        <m:ctrlPr>
                          <a:rPr lang="en-VN" sz="3300" i="1">
                            <a:effectLst/>
                            <a:latin typeface="Cambria Math" panose="02040503050406030204" pitchFamily="18" charset="0"/>
                            <a:ea typeface="Calibri" panose="020F0502020204030204" pitchFamily="34" charset="0"/>
                          </a:rPr>
                        </m:ctrlPr>
                      </m:sSubPr>
                      <m:e>
                        <m:r>
                          <m:rPr>
                            <m:sty m:val="p"/>
                          </m:rPr>
                          <a:rPr lang="en-US" sz="3300">
                            <a:effectLst/>
                            <a:latin typeface="Cambria Math" panose="02040503050406030204" pitchFamily="18" charset="0"/>
                            <a:ea typeface="Calibri" panose="020F0502020204030204" pitchFamily="34" charset="0"/>
                            <a:cs typeface="Sana" pitchFamily="2" charset="-78"/>
                          </a:rPr>
                          <m:t>x</m:t>
                        </m:r>
                      </m:e>
                      <m:sub>
                        <m:r>
                          <a:rPr lang="en-US" sz="3300" i="1">
                            <a:effectLst/>
                            <a:latin typeface="Cambria Math" panose="02040503050406030204" pitchFamily="18" charset="0"/>
                            <a:ea typeface="Calibri" panose="020F0502020204030204" pitchFamily="34" charset="0"/>
                          </a:rPr>
                          <m:t>𝑖</m:t>
                        </m:r>
                      </m:sub>
                    </m:sSub>
                  </m:oMath>
                </a14:m>
                <a:r>
                  <a:rPr lang="en-US" sz="3300" dirty="0">
                    <a:effectLst/>
                    <a:latin typeface="+mn-lt"/>
                    <a:ea typeface="Calibri" panose="020F0502020204030204" pitchFamily="34" charset="0"/>
                  </a:rPr>
                  <a:t> in </a:t>
                </a:r>
                <a14:m>
                  <m:oMath xmlns:m="http://schemas.openxmlformats.org/officeDocument/2006/math">
                    <m:sSub>
                      <m:sSubPr>
                        <m:ctrlPr>
                          <a:rPr lang="en-VN" sz="3300" i="1">
                            <a:effectLst/>
                            <a:latin typeface="Cambria Math" panose="02040503050406030204" pitchFamily="18" charset="0"/>
                            <a:ea typeface="Calibri" panose="020F0502020204030204" pitchFamily="34" charset="0"/>
                          </a:rPr>
                        </m:ctrlPr>
                      </m:sSubPr>
                      <m:e>
                        <m:r>
                          <m:rPr>
                            <m:sty m:val="p"/>
                          </m:rPr>
                          <a:rPr lang="en-US" sz="3300">
                            <a:effectLst/>
                            <a:latin typeface="Cambria Math" panose="02040503050406030204" pitchFamily="18" charset="0"/>
                            <a:ea typeface="Calibri" panose="020F0502020204030204" pitchFamily="34" charset="0"/>
                            <a:cs typeface="Sana" pitchFamily="2" charset="-78"/>
                          </a:rPr>
                          <m:t>S</m:t>
                        </m:r>
                      </m:e>
                      <m:sub>
                        <m:r>
                          <a:rPr lang="en-US" sz="3300" i="1">
                            <a:effectLst/>
                            <a:latin typeface="Cambria Math" panose="02040503050406030204" pitchFamily="18" charset="0"/>
                            <a:ea typeface="Calibri" panose="020F0502020204030204" pitchFamily="34" charset="0"/>
                          </a:rPr>
                          <m:t>𝑚𝑖𝑛</m:t>
                        </m:r>
                        <m:r>
                          <a:rPr lang="en-US" sz="3300" i="1">
                            <a:effectLst/>
                            <a:latin typeface="Cambria Math" panose="02040503050406030204" pitchFamily="18" charset="0"/>
                            <a:ea typeface="Calibri" panose="020F0502020204030204" pitchFamily="34" charset="0"/>
                          </a:rPr>
                          <m:t> </m:t>
                        </m:r>
                      </m:sub>
                    </m:sSub>
                  </m:oMath>
                </a14:m>
                <a:r>
                  <a:rPr lang="en-US" sz="3300" dirty="0">
                    <a:effectLst/>
                    <a:latin typeface="+mn-lt"/>
                    <a:ea typeface="Calibri" panose="020F0502020204030204" pitchFamily="34" charset="0"/>
                  </a:rPr>
                  <a:t>:</a:t>
                </a:r>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j=0</a:t>
                </a:r>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while(j&lt;K):</a:t>
                </a:r>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a:t>
                </a:r>
                <a14:m>
                  <m:oMath xmlns:m="http://schemas.openxmlformats.org/officeDocument/2006/math">
                    <m:r>
                      <a:rPr lang="en-US" sz="3300" i="1">
                        <a:effectLst/>
                        <a:latin typeface="Cambria Math" panose="02040503050406030204" pitchFamily="18" charset="0"/>
                        <a:ea typeface="Calibri" panose="020F0502020204030204" pitchFamily="34" charset="0"/>
                      </a:rPr>
                      <m:t>𝛿</m:t>
                    </m:r>
                    <m:r>
                      <a:rPr lang="en-US" sz="3300" i="1">
                        <a:effectLst/>
                        <a:latin typeface="Cambria Math" panose="02040503050406030204" pitchFamily="18" charset="0"/>
                        <a:ea typeface="Calibri" panose="020F0502020204030204" pitchFamily="34" charset="0"/>
                      </a:rPr>
                      <m:t> =</m:t>
                    </m:r>
                    <m:r>
                      <a:rPr lang="en-US" sz="3300" i="1">
                        <a:effectLst/>
                        <a:latin typeface="Cambria Math" panose="02040503050406030204" pitchFamily="18" charset="0"/>
                        <a:ea typeface="Calibri" panose="020F0502020204030204" pitchFamily="34" charset="0"/>
                      </a:rPr>
                      <m:t>𝑅𝑎𝑛𝑑𝑜𝑚</m:t>
                    </m:r>
                    <m:r>
                      <a:rPr lang="en-US" sz="3300" i="1">
                        <a:effectLst/>
                        <a:latin typeface="Cambria Math" panose="02040503050406030204" pitchFamily="18" charset="0"/>
                        <a:ea typeface="Calibri" panose="020F0502020204030204" pitchFamily="34" charset="0"/>
                      </a:rPr>
                      <m:t>.</m:t>
                    </m:r>
                    <m:r>
                      <a:rPr lang="en-US" sz="3300" i="1">
                        <a:effectLst/>
                        <a:latin typeface="Cambria Math" panose="02040503050406030204" pitchFamily="18" charset="0"/>
                        <a:ea typeface="Calibri" panose="020F0502020204030204" pitchFamily="34" charset="0"/>
                      </a:rPr>
                      <m:t>𝑈𝑛𝑖𝑓𝑜𝑟𝑚</m:t>
                    </m:r>
                    <m:r>
                      <a:rPr lang="en-US" sz="3300" i="1">
                        <a:effectLst/>
                        <a:latin typeface="Cambria Math" panose="02040503050406030204" pitchFamily="18" charset="0"/>
                        <a:ea typeface="Calibri" panose="020F0502020204030204" pitchFamily="34" charset="0"/>
                      </a:rPr>
                      <m:t> [0,1]</m:t>
                    </m:r>
                  </m:oMath>
                </a14:m>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a:t>
                </a:r>
                <a14:m>
                  <m:oMath xmlns:m="http://schemas.openxmlformats.org/officeDocument/2006/math">
                    <m:sSub>
                      <m:sSubPr>
                        <m:ctrlPr>
                          <a:rPr lang="en-VN" sz="3300" i="1">
                            <a:effectLst/>
                            <a:latin typeface="Cambria Math" panose="02040503050406030204" pitchFamily="18" charset="0"/>
                            <a:ea typeface="Calibri" panose="020F0502020204030204" pitchFamily="34" charset="0"/>
                          </a:rPr>
                        </m:ctrlPr>
                      </m:sSubPr>
                      <m:e>
                        <m:r>
                          <a:rPr lang="en-US" sz="3300" i="1">
                            <a:effectLst/>
                            <a:latin typeface="Cambria Math" panose="02040503050406030204" pitchFamily="18" charset="0"/>
                            <a:ea typeface="Calibri" panose="020F0502020204030204" pitchFamily="34" charset="0"/>
                          </a:rPr>
                          <m:t>𝑥</m:t>
                        </m:r>
                      </m:e>
                      <m:sub>
                        <m:r>
                          <a:rPr lang="en-US" sz="3300" i="1">
                            <a:effectLst/>
                            <a:latin typeface="Cambria Math" panose="02040503050406030204" pitchFamily="18" charset="0"/>
                            <a:ea typeface="Calibri" panose="020F0502020204030204" pitchFamily="34" charset="0"/>
                          </a:rPr>
                          <m:t>𝑛𝑒𝑤</m:t>
                        </m:r>
                      </m:sub>
                    </m:sSub>
                    <m:r>
                      <a:rPr lang="en-US" sz="3300" i="1">
                        <a:effectLst/>
                        <a:latin typeface="Cambria Math" panose="02040503050406030204" pitchFamily="18" charset="0"/>
                        <a:ea typeface="Calibri" panose="020F0502020204030204" pitchFamily="34" charset="0"/>
                      </a:rPr>
                      <m:t> =</m:t>
                    </m:r>
                    <m:sSub>
                      <m:sSubPr>
                        <m:ctrlPr>
                          <a:rPr lang="en-VN" sz="3300" i="1">
                            <a:effectLst/>
                            <a:latin typeface="Cambria Math" panose="02040503050406030204" pitchFamily="18" charset="0"/>
                            <a:ea typeface="Calibri" panose="020F0502020204030204" pitchFamily="34" charset="0"/>
                          </a:rPr>
                        </m:ctrlPr>
                      </m:sSubPr>
                      <m:e>
                        <m:r>
                          <a:rPr lang="en-US" sz="3300">
                            <a:effectLst/>
                            <a:latin typeface="Cambria Math" panose="02040503050406030204" pitchFamily="18" charset="0"/>
                            <a:ea typeface="Calibri" panose="020F0502020204030204" pitchFamily="34" charset="0"/>
                            <a:cs typeface="Sana" pitchFamily="2" charset="-78"/>
                          </a:rPr>
                          <m:t> </m:t>
                        </m:r>
                        <m:r>
                          <m:rPr>
                            <m:sty m:val="p"/>
                          </m:rPr>
                          <a:rPr lang="en-US" sz="3300">
                            <a:effectLst/>
                            <a:latin typeface="Cambria Math" panose="02040503050406030204" pitchFamily="18" charset="0"/>
                            <a:ea typeface="Calibri" panose="020F0502020204030204" pitchFamily="34" charset="0"/>
                            <a:cs typeface="Sana" pitchFamily="2" charset="-78"/>
                          </a:rPr>
                          <m:t>x</m:t>
                        </m:r>
                      </m:e>
                      <m:sub>
                        <m:r>
                          <a:rPr lang="en-US" sz="3300" i="1">
                            <a:effectLst/>
                            <a:latin typeface="Cambria Math" panose="02040503050406030204" pitchFamily="18" charset="0"/>
                            <a:ea typeface="Calibri" panose="020F0502020204030204" pitchFamily="34" charset="0"/>
                          </a:rPr>
                          <m:t>𝑖</m:t>
                        </m:r>
                      </m:sub>
                    </m:sSub>
                    <m:r>
                      <a:rPr lang="en-US" sz="3300" i="1">
                        <a:effectLst/>
                        <a:latin typeface="Cambria Math" panose="02040503050406030204" pitchFamily="18" charset="0"/>
                        <a:ea typeface="Calibri" panose="020F0502020204030204" pitchFamily="34" charset="0"/>
                      </a:rPr>
                      <m:t>+ (</m:t>
                    </m:r>
                    <m:r>
                      <a:rPr lang="en-US" sz="3300">
                        <a:effectLst/>
                        <a:latin typeface="Cambria Math" panose="02040503050406030204" pitchFamily="18" charset="0"/>
                        <a:ea typeface="Calibri" panose="020F0502020204030204" pitchFamily="34" charset="0"/>
                      </a:rPr>
                      <m:t> </m:t>
                    </m:r>
                    <m:acc>
                      <m:accPr>
                        <m:chr m:val="̂"/>
                        <m:ctrlPr>
                          <a:rPr lang="en-VN" sz="3300" i="1">
                            <a:effectLst/>
                            <a:latin typeface="Cambria Math" panose="02040503050406030204" pitchFamily="18" charset="0"/>
                            <a:ea typeface="Calibri" panose="020F0502020204030204" pitchFamily="34" charset="0"/>
                          </a:rPr>
                        </m:ctrlPr>
                      </m:accPr>
                      <m:e>
                        <m:sSub>
                          <m:sSubPr>
                            <m:ctrlPr>
                              <a:rPr lang="en-VN" sz="3300" i="1">
                                <a:effectLst/>
                                <a:latin typeface="Cambria Math" panose="02040503050406030204" pitchFamily="18" charset="0"/>
                                <a:ea typeface="Calibri" panose="020F0502020204030204" pitchFamily="34" charset="0"/>
                              </a:rPr>
                            </m:ctrlPr>
                          </m:sSubPr>
                          <m:e>
                            <m:r>
                              <a:rPr lang="en-US" sz="3300" i="1">
                                <a:effectLst/>
                                <a:latin typeface="Cambria Math" panose="02040503050406030204" pitchFamily="18" charset="0"/>
                                <a:ea typeface="Calibri" panose="020F0502020204030204" pitchFamily="34" charset="0"/>
                              </a:rPr>
                              <m:t>𝑥</m:t>
                            </m:r>
                          </m:e>
                          <m:sub>
                            <m:r>
                              <a:rPr lang="en-US" sz="3300" i="1">
                                <a:effectLst/>
                                <a:latin typeface="Cambria Math" panose="02040503050406030204" pitchFamily="18" charset="0"/>
                                <a:ea typeface="Calibri" panose="020F0502020204030204" pitchFamily="34" charset="0"/>
                              </a:rPr>
                              <m:t>𝑗</m:t>
                            </m:r>
                          </m:sub>
                        </m:sSub>
                      </m:e>
                    </m:acc>
                    <m:r>
                      <a:rPr lang="en-US" sz="3300" i="1">
                        <a:effectLst/>
                        <a:latin typeface="Cambria Math" panose="02040503050406030204" pitchFamily="18" charset="0"/>
                        <a:ea typeface="Calibri" panose="020F0502020204030204" pitchFamily="34" charset="0"/>
                      </a:rPr>
                      <m:t> −</m:t>
                    </m:r>
                    <m:sSub>
                      <m:sSubPr>
                        <m:ctrlPr>
                          <a:rPr lang="en-VN" sz="3300" i="1">
                            <a:effectLst/>
                            <a:latin typeface="Cambria Math" panose="02040503050406030204" pitchFamily="18" charset="0"/>
                            <a:ea typeface="Calibri" panose="020F0502020204030204" pitchFamily="34" charset="0"/>
                          </a:rPr>
                        </m:ctrlPr>
                      </m:sSubPr>
                      <m:e>
                        <m:r>
                          <a:rPr lang="en-US" sz="3300">
                            <a:effectLst/>
                            <a:latin typeface="Cambria Math" panose="02040503050406030204" pitchFamily="18" charset="0"/>
                            <a:ea typeface="Calibri" panose="020F0502020204030204" pitchFamily="34" charset="0"/>
                            <a:cs typeface="Sana" pitchFamily="2" charset="-78"/>
                          </a:rPr>
                          <m:t> </m:t>
                        </m:r>
                        <m:r>
                          <m:rPr>
                            <m:sty m:val="p"/>
                          </m:rPr>
                          <a:rPr lang="en-US" sz="3300">
                            <a:effectLst/>
                            <a:latin typeface="Cambria Math" panose="02040503050406030204" pitchFamily="18" charset="0"/>
                            <a:ea typeface="Calibri" panose="020F0502020204030204" pitchFamily="34" charset="0"/>
                            <a:cs typeface="Sana" pitchFamily="2" charset="-78"/>
                          </a:rPr>
                          <m:t>x</m:t>
                        </m:r>
                      </m:e>
                      <m:sub>
                        <m:r>
                          <a:rPr lang="en-US" sz="3300" i="1">
                            <a:effectLst/>
                            <a:latin typeface="Cambria Math" panose="02040503050406030204" pitchFamily="18" charset="0"/>
                            <a:ea typeface="Calibri" panose="020F0502020204030204" pitchFamily="34" charset="0"/>
                          </a:rPr>
                          <m:t>𝑖</m:t>
                        </m:r>
                      </m:sub>
                    </m:sSub>
                    <m:r>
                      <a:rPr lang="en-US" sz="3300" i="1">
                        <a:effectLst/>
                        <a:latin typeface="Cambria Math" panose="02040503050406030204" pitchFamily="18" charset="0"/>
                        <a:ea typeface="Calibri" panose="020F0502020204030204" pitchFamily="34" charset="0"/>
                      </a:rPr>
                      <m:t>) </m:t>
                    </m:r>
                    <m:r>
                      <a:rPr lang="en-US" sz="3300" i="1">
                        <a:effectLst/>
                        <a:latin typeface="Cambria Math" panose="02040503050406030204" pitchFamily="18" charset="0"/>
                        <a:ea typeface="Calibri" panose="020F0502020204030204" pitchFamily="34" charset="0"/>
                      </a:rPr>
                      <m:t>𝛿</m:t>
                    </m:r>
                  </m:oMath>
                </a14:m>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a:t>
                </a:r>
                <a14:m>
                  <m:oMath xmlns:m="http://schemas.openxmlformats.org/officeDocument/2006/math">
                    <m:r>
                      <a:rPr lang="en-US" sz="3300" i="1">
                        <a:effectLst/>
                        <a:latin typeface="Cambria Math" panose="02040503050406030204" pitchFamily="18" charset="0"/>
                        <a:ea typeface="Calibri" panose="020F0502020204030204" pitchFamily="34" charset="0"/>
                      </a:rPr>
                      <m:t>𝐸</m:t>
                    </m:r>
                    <m:r>
                      <a:rPr lang="en-US" sz="3300" i="1">
                        <a:effectLst/>
                        <a:latin typeface="Cambria Math" panose="02040503050406030204" pitchFamily="18" charset="0"/>
                        <a:ea typeface="Calibri" panose="020F0502020204030204" pitchFamily="34" charset="0"/>
                      </a:rPr>
                      <m:t> </m:t>
                    </m:r>
                    <m:r>
                      <a:rPr lang="en-US" sz="3300" i="1">
                        <a:effectLst/>
                        <a:latin typeface="Cambria Math" panose="02040503050406030204" pitchFamily="18" charset="0"/>
                        <a:ea typeface="Calibri" panose="020F0502020204030204" pitchFamily="34" charset="0"/>
                      </a:rPr>
                      <m:t>𝑎𝑑𝑑</m:t>
                    </m:r>
                    <m:r>
                      <a:rPr lang="en-US" sz="3300" i="1">
                        <a:effectLst/>
                        <a:latin typeface="Cambria Math" panose="02040503050406030204" pitchFamily="18" charset="0"/>
                        <a:ea typeface="Calibri" panose="020F0502020204030204" pitchFamily="34" charset="0"/>
                      </a:rPr>
                      <m:t> </m:t>
                    </m:r>
                    <m:r>
                      <a:rPr lang="en-US" sz="3300" i="1">
                        <a:effectLst/>
                        <a:latin typeface="Cambria Math" panose="02040503050406030204" pitchFamily="18" charset="0"/>
                        <a:ea typeface="Calibri" panose="020F0502020204030204" pitchFamily="34" charset="0"/>
                      </a:rPr>
                      <m:t>𝑖𝑡𝑒𝑚</m:t>
                    </m:r>
                    <m:r>
                      <a:rPr lang="en-US" sz="3300" i="1">
                        <a:effectLst/>
                        <a:latin typeface="Cambria Math" panose="02040503050406030204" pitchFamily="18" charset="0"/>
                        <a:ea typeface="Calibri" panose="020F0502020204030204" pitchFamily="34" charset="0"/>
                      </a:rPr>
                      <m:t>  </m:t>
                    </m:r>
                    <m:sSub>
                      <m:sSubPr>
                        <m:ctrlPr>
                          <a:rPr lang="en-VN" sz="3300" i="1">
                            <a:effectLst/>
                            <a:latin typeface="Cambria Math" panose="02040503050406030204" pitchFamily="18" charset="0"/>
                            <a:ea typeface="Calibri" panose="020F0502020204030204" pitchFamily="34" charset="0"/>
                          </a:rPr>
                        </m:ctrlPr>
                      </m:sSubPr>
                      <m:e>
                        <m:r>
                          <a:rPr lang="en-US" sz="3300" i="1">
                            <a:effectLst/>
                            <a:latin typeface="Cambria Math" panose="02040503050406030204" pitchFamily="18" charset="0"/>
                            <a:ea typeface="Calibri" panose="020F0502020204030204" pitchFamily="34" charset="0"/>
                          </a:rPr>
                          <m:t>𝑥</m:t>
                        </m:r>
                      </m:e>
                      <m:sub>
                        <m:r>
                          <a:rPr lang="en-US" sz="3300" i="1">
                            <a:effectLst/>
                            <a:latin typeface="Cambria Math" panose="02040503050406030204" pitchFamily="18" charset="0"/>
                            <a:ea typeface="Calibri" panose="020F0502020204030204" pitchFamily="34" charset="0"/>
                          </a:rPr>
                          <m:t>𝑛𝑒𝑤</m:t>
                        </m:r>
                      </m:sub>
                    </m:sSub>
                  </m:oMath>
                </a14:m>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j+=1</a:t>
                </a:r>
                <a:endParaRPr lang="en-VN" sz="3300" dirty="0">
                  <a:effectLst/>
                  <a:latin typeface="+mn-lt"/>
                  <a:ea typeface="Calibri" panose="020F0502020204030204" pitchFamily="34" charset="0"/>
                </a:endParaRPr>
              </a:p>
              <a:p>
                <a:pPr marL="742950" indent="-514350" algn="just">
                  <a:buFont typeface="+mj-lt"/>
                  <a:buAutoNum type="arabicPeriod"/>
                </a:pPr>
                <a:r>
                  <a:rPr lang="en-US" sz="3300" dirty="0">
                    <a:effectLst/>
                    <a:latin typeface="+mn-lt"/>
                    <a:ea typeface="Calibri" panose="020F0502020204030204" pitchFamily="34" charset="0"/>
                  </a:rPr>
                  <a:t>	end while</a:t>
                </a:r>
                <a:endParaRPr lang="en-VN" sz="3300" dirty="0">
                  <a:effectLst/>
                  <a:latin typeface="+mn-lt"/>
                  <a:ea typeface="Calibri" panose="020F0502020204030204" pitchFamily="34" charset="0"/>
                </a:endParaRPr>
              </a:p>
              <a:p>
                <a:pPr marL="742950" indent="-514350" algn="just">
                  <a:buFont typeface="+mj-lt"/>
                  <a:buAutoNum type="arabicPeriod"/>
                </a:pPr>
                <a:r>
                  <a:rPr lang="en-US" sz="3300" dirty="0">
                    <a:latin typeface="+mn-lt"/>
                    <a:ea typeface="Calibri" panose="020F0502020204030204" pitchFamily="34" charset="0"/>
                  </a:rPr>
                  <a:t>e</a:t>
                </a:r>
                <a:r>
                  <a:rPr lang="en-US" sz="3300" dirty="0">
                    <a:effectLst/>
                    <a:latin typeface="+mn-lt"/>
                    <a:ea typeface="Calibri" panose="020F0502020204030204" pitchFamily="34" charset="0"/>
                  </a:rPr>
                  <a:t>nd </a:t>
                </a:r>
                <a:r>
                  <a:rPr lang="en-US" sz="3300" dirty="0">
                    <a:latin typeface="+mn-lt"/>
                    <a:ea typeface="Calibri" panose="020F0502020204030204" pitchFamily="34" charset="0"/>
                  </a:rPr>
                  <a:t>f</a:t>
                </a:r>
                <a:r>
                  <a:rPr lang="en-US" sz="3300" dirty="0">
                    <a:effectLst/>
                    <a:latin typeface="+mn-lt"/>
                    <a:ea typeface="Calibri" panose="020F0502020204030204" pitchFamily="34" charset="0"/>
                  </a:rPr>
                  <a:t>or</a:t>
                </a:r>
                <a:endParaRPr lang="en-VN" sz="3300" dirty="0">
                  <a:effectLst/>
                  <a:latin typeface="+mn-lt"/>
                  <a:ea typeface="Calibri" panose="020F0502020204030204" pitchFamily="34" charset="0"/>
                </a:endParaRPr>
              </a:p>
              <a:p>
                <a:pPr marL="514350" indent="-514350" algn="just">
                  <a:buFont typeface="+mj-lt"/>
                  <a:buAutoNum type="arabicPeriod"/>
                </a:pPr>
                <a:r>
                  <a:rPr lang="en-US" sz="3300" b="1" dirty="0">
                    <a:latin typeface="+mn-lt"/>
                    <a:ea typeface="Calibri" panose="020F0502020204030204" pitchFamily="34" charset="0"/>
                  </a:rPr>
                  <a:t>e</a:t>
                </a:r>
                <a:r>
                  <a:rPr lang="en-US" sz="3300" b="1" dirty="0">
                    <a:effectLst/>
                    <a:latin typeface="+mn-lt"/>
                    <a:ea typeface="Calibri" panose="020F0502020204030204" pitchFamily="34" charset="0"/>
                  </a:rPr>
                  <a:t>nd Procedure</a:t>
                </a:r>
                <a:endParaRPr lang="en-VN" sz="3300" b="1" dirty="0">
                  <a:effectLst/>
                  <a:latin typeface="+mn-lt"/>
                  <a:ea typeface="Calibri" panose="020F0502020204030204" pitchFamily="34" charset="0"/>
                </a:endParaRPr>
              </a:p>
              <a:p>
                <a:pPr marL="0" indent="0">
                  <a:buNone/>
                </a:pPr>
                <a:endParaRPr lang="en-US" dirty="0">
                  <a:highlight>
                    <a:srgbClr val="FFFF00"/>
                  </a:highlight>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CC26889-90D6-7732-1360-6A3751B3B0EC}"/>
                  </a:ext>
                </a:extLst>
              </p:cNvPr>
              <p:cNvSpPr>
                <a:spLocks noGrp="1" noRot="1" noChangeAspect="1" noMove="1" noResize="1" noEditPoints="1" noAdjustHandles="1" noChangeArrowheads="1" noChangeShapeType="1" noTextEdit="1"/>
              </p:cNvSpPr>
              <p:nvPr>
                <p:ph idx="1"/>
              </p:nvPr>
            </p:nvSpPr>
            <p:spPr>
              <a:xfrm>
                <a:off x="922946" y="1324598"/>
                <a:ext cx="10430854" cy="5168276"/>
              </a:xfrm>
              <a:blipFill>
                <a:blip r:embed="rId2"/>
                <a:stretch>
                  <a:fillRect l="-851" t="-2941"/>
                </a:stretch>
              </a:blipFill>
            </p:spPr>
            <p:txBody>
              <a:bodyPr/>
              <a:lstStyle/>
              <a:p>
                <a:r>
                  <a:rPr lang="en-VN">
                    <a:noFill/>
                  </a:rPr>
                  <a:t> </a:t>
                </a:r>
              </a:p>
            </p:txBody>
          </p:sp>
        </mc:Fallback>
      </mc:AlternateContent>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66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AC0102"/>
                </a:solidFill>
                <a:effectLst/>
                <a:uLnTx/>
                <a:uFillTx/>
                <a:latin typeface="Vivaldi" panose="03020602050506090804" pitchFamily="66" charset="0"/>
                <a:ea typeface="+mn-ea"/>
                <a:cs typeface="+mn-cs"/>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CÁC GIẢI PHÁP CHO BÀI TOÁN (TT)</a:t>
            </a:r>
            <a:endParaRPr lang="en-US" dirty="0">
              <a:highlight>
                <a:srgbClr val="FFFF00"/>
              </a:highlight>
            </a:endParaRP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400050" y="1324598"/>
            <a:ext cx="11158538" cy="4822418"/>
          </a:xfrm>
        </p:spPr>
        <p:txBody>
          <a:bodyPr/>
          <a:lstStyle/>
          <a:p>
            <a:pPr>
              <a:buFont typeface="Wingdings" pitchFamily="2" charset="2"/>
              <a:buChar char="v"/>
            </a:pP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SMOTE,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LẤY LẠI MẪU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mẫu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a:t>
            </a:r>
          </a:p>
          <a:p>
            <a:pPr>
              <a:buFont typeface="Wingdings" pitchFamily="2" charset="2"/>
              <a:buChar char="v"/>
            </a:pPr>
            <a:r>
              <a:rPr lang="vi-VN" dirty="0">
                <a:latin typeface="Times New Roman" panose="02020603050405020304" pitchFamily="18" charset="0"/>
                <a:cs typeface="Times New Roman" panose="02020603050405020304" pitchFamily="18" charset="0"/>
              </a:rPr>
              <a:t>Cụ thể, SMOTE tạo ra cùng một số lượng mẫu dữ liệu tổng hợp cho mỗi mẫu thiểu số ban đầu và làm như vậy mà không cần xem xét các mẫu lân cận, điều này làm tăng khả năng </a:t>
            </a:r>
            <a:r>
              <a:rPr lang="vi-VN" b="1" dirty="0">
                <a:latin typeface="Times New Roman" panose="02020603050405020304" pitchFamily="18" charset="0"/>
                <a:cs typeface="Times New Roman" panose="02020603050405020304" pitchFamily="18" charset="0"/>
              </a:rPr>
              <a:t>chồng chéo</a:t>
            </a:r>
            <a:r>
              <a:rPr lang="vi-VN" dirty="0">
                <a:latin typeface="Times New Roman" panose="02020603050405020304" pitchFamily="18" charset="0"/>
                <a:cs typeface="Times New Roman" panose="02020603050405020304" pitchFamily="18" charset="0"/>
              </a:rPr>
              <a:t> giữa các lớp</a:t>
            </a:r>
          </a:p>
          <a:p>
            <a:pPr marL="0" indent="0">
              <a:buNone/>
            </a:pPr>
            <a:r>
              <a:rPr lang="vi-VN" dirty="0">
                <a:latin typeface="Times New Roman" panose="02020603050405020304" pitchFamily="18" charset="0"/>
                <a:cs typeface="Times New Roman" panose="02020603050405020304" pitchFamily="18" charset="0"/>
                <a:sym typeface="Wingdings" pitchFamily="2" charset="2"/>
              </a:rPr>
              <a:t></a:t>
            </a:r>
            <a:r>
              <a:rPr lang="vi-VN" dirty="0">
                <a:latin typeface="Times New Roman" panose="02020603050405020304" pitchFamily="18" charset="0"/>
                <a:cs typeface="Times New Roman" panose="02020603050405020304" pitchFamily="18" charset="0"/>
              </a:rPr>
              <a:t>Các phương pháp lấy mẫu thích nghi khác nhau đã được đề xuất để khắc phục hạn chế này:</a:t>
            </a:r>
          </a:p>
          <a:p>
            <a:pPr marL="342900" indent="-342900" algn="just">
              <a:buFont typeface="Wingdings" pitchFamily="2" charset="2"/>
              <a:buChar char="q"/>
            </a:pPr>
            <a:r>
              <a:rPr lang="en-US" sz="2800" dirty="0">
                <a:effectLst/>
                <a:latin typeface="+mn-lt"/>
              </a:rPr>
              <a:t>Adaptive Synthetic Sampling  </a:t>
            </a:r>
            <a:r>
              <a:rPr lang="en-US" sz="3600" dirty="0">
                <a:effectLst/>
                <a:latin typeface="AdvP7C2E"/>
              </a:rPr>
              <a:t>(</a:t>
            </a:r>
            <a:r>
              <a:rPr lang="en-US" sz="2800" dirty="0">
                <a:sym typeface="Wingdings" pitchFamily="2" charset="2"/>
              </a:rPr>
              <a:t>ADA-SYNC)</a:t>
            </a:r>
          </a:p>
          <a:p>
            <a:pPr marL="342900" indent="-342900" algn="just">
              <a:buFont typeface="Wingdings" pitchFamily="2" charset="2"/>
              <a:buChar char="q"/>
            </a:pPr>
            <a:r>
              <a:rPr lang="en-US" sz="2800" dirty="0">
                <a:effectLst/>
                <a:latin typeface="+mn-lt"/>
              </a:rPr>
              <a:t>Border- line-SMOTE </a:t>
            </a:r>
          </a:p>
          <a:p>
            <a:pPr marL="342900" indent="-342900" algn="just">
              <a:buFont typeface="Wingdings" pitchFamily="2" charset="2"/>
              <a:buChar char="q"/>
            </a:pPr>
            <a:r>
              <a:rPr lang="en-US" sz="2800" dirty="0">
                <a:latin typeface="+mn-lt"/>
              </a:rPr>
              <a:t>SVM-SMOTE</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64737F-6AC9-7228-076F-15A7704DCD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486B6-1D15-4352-9700-5BBB08E3AC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894643"/>
      </p:ext>
    </p:extLst>
  </p:cSld>
  <p:clrMapOvr>
    <a:masterClrMapping/>
  </p:clrMapOvr>
</p:sld>
</file>

<file path=ppt/theme/theme1.xml><?xml version="1.0" encoding="utf-8"?>
<a:theme xmlns:a="http://schemas.openxmlformats.org/drawingml/2006/main" name="Cover and End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3399</TotalTime>
  <Words>1148</Words>
  <Application>Microsoft Macintosh PowerPoint</Application>
  <PresentationFormat>Widescreen</PresentationFormat>
  <Paragraphs>165</Paragraphs>
  <Slides>23</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AdvP7C2E</vt:lpstr>
      <vt:lpstr>Arial</vt:lpstr>
      <vt:lpstr>Arial (Body)</vt:lpstr>
      <vt:lpstr>Calibri</vt:lpstr>
      <vt:lpstr>Calibri Light</vt:lpstr>
      <vt:lpstr>Cambria Math</vt:lpstr>
      <vt:lpstr>Courier New</vt:lpstr>
      <vt:lpstr>Helvetica Neue</vt:lpstr>
      <vt:lpstr>Noto Sans Symbols</vt:lpstr>
      <vt:lpstr>Times New Roman</vt:lpstr>
      <vt:lpstr>Vivaldi</vt:lpstr>
      <vt:lpstr>Wingdings</vt:lpstr>
      <vt:lpstr>Cover and End Slide Master</vt:lpstr>
      <vt:lpstr>1_Office Theme</vt:lpstr>
      <vt:lpstr>2_Office Theme</vt:lpstr>
      <vt:lpstr>PowerPoint Presentation</vt:lpstr>
      <vt:lpstr>PowerPoint Presentation</vt:lpstr>
      <vt:lpstr>TẬP DỮ LIỆU MẤT CÂN BẰNG</vt:lpstr>
      <vt:lpstr>BẢN CHẤT CỦA VẤN ĐỀ</vt:lpstr>
      <vt:lpstr>ĐỘ PHỨC TẠP CỦA DỮ LIỆU</vt:lpstr>
      <vt:lpstr>CÁC GIẢI PHÁP CHO BÀI TOÁN </vt:lpstr>
      <vt:lpstr>CÁC GIẢI PHÁP CHO BÀI TOÁN (TT)</vt:lpstr>
      <vt:lpstr>CÁC GIẢI PHÁP CHO BÀI TOÁN (TT)</vt:lpstr>
      <vt:lpstr>CÁC GIẢI PHÁP CHO BÀI TOÁN (TT)</vt:lpstr>
      <vt:lpstr>CÁC GIẢI PHÁP CHO BÀI TOÁN (TT)</vt:lpstr>
      <vt:lpstr>MÔ HÌNH ĐỀ XUẤT</vt:lpstr>
      <vt:lpstr>CÔNG TRÌNH NGHIÊN CỨU TRƯỚC</vt:lpstr>
      <vt:lpstr>GIỚI THIỆU BỘ DỮ LIỆU</vt:lpstr>
      <vt:lpstr>GIỚI THIỆU BỘ DỮ LIỆU(TT)</vt:lpstr>
      <vt:lpstr>CÁC CHỈ SỐ ĐỀ XUẤT ĐÁNH GIÁ MÔ HÌNH</vt:lpstr>
      <vt:lpstr>KẾT QUẢ THỰC NGHIỆM </vt:lpstr>
      <vt:lpstr>KẾT QUẢ THỰC NGHIỆM</vt:lpstr>
      <vt:lpstr>KẾT QUẢ THỰC NGHIỆM(TT)</vt:lpstr>
      <vt:lpstr>KẾT QUẢ THỰC NGHIỆM (TT)</vt:lpstr>
      <vt:lpstr>KẾT QUẢ THỰC NGHIỆM (TT)</vt:lpstr>
      <vt:lpstr>CÔNG TRÌNH CÔNG BỐ</vt:lpstr>
      <vt:lpstr>KẾT LUẬN VÀ CÔNG VIỆC TƯƠNG LAI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vnha</dc:creator>
  <cp:lastModifiedBy>Chien Nguyen</cp:lastModifiedBy>
  <cp:revision>91</cp:revision>
  <dcterms:created xsi:type="dcterms:W3CDTF">2022-08-18T04:48:57Z</dcterms:created>
  <dcterms:modified xsi:type="dcterms:W3CDTF">2023-03-22T06:24:25Z</dcterms:modified>
</cp:coreProperties>
</file>